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0" r:id="rId1"/>
  </p:sldMasterIdLst>
  <p:notesMasterIdLst>
    <p:notesMasterId r:id="rId18"/>
  </p:notesMasterIdLst>
  <p:handoutMasterIdLst>
    <p:handoutMasterId r:id="rId19"/>
  </p:handoutMasterIdLst>
  <p:sldIdLst>
    <p:sldId id="256" r:id="rId2"/>
    <p:sldId id="292" r:id="rId3"/>
    <p:sldId id="296" r:id="rId4"/>
    <p:sldId id="300" r:id="rId5"/>
    <p:sldId id="290" r:id="rId6"/>
    <p:sldId id="299" r:id="rId7"/>
    <p:sldId id="282" r:id="rId8"/>
    <p:sldId id="286" r:id="rId9"/>
    <p:sldId id="287" r:id="rId10"/>
    <p:sldId id="288" r:id="rId11"/>
    <p:sldId id="283" r:id="rId12"/>
    <p:sldId id="284" r:id="rId13"/>
    <p:sldId id="298" r:id="rId14"/>
    <p:sldId id="294" r:id="rId15"/>
    <p:sldId id="295" r:id="rId16"/>
    <p:sldId id="301"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CC9900"/>
    <a:srgbClr val="FF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62" autoAdjust="0"/>
    <p:restoredTop sz="80467" autoAdjust="0"/>
  </p:normalViewPr>
  <p:slideViewPr>
    <p:cSldViewPr>
      <p:cViewPr varScale="1">
        <p:scale>
          <a:sx n="83" d="100"/>
          <a:sy n="83" d="100"/>
        </p:scale>
        <p:origin x="7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200" d="100"/>
          <a:sy n="200" d="100"/>
        </p:scale>
        <p:origin x="-60"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F18FE4D-6480-4079-8A9A-3F5A9372DEF1}" type="datetime1">
              <a:rPr lang="en-US"/>
              <a:pPr>
                <a:defRPr/>
              </a:pPr>
              <a:t>7/24/2018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08BCC28-DA90-4795-BF65-952BC29A6D18}" type="slidenum">
              <a:rPr lang="en-US" altLang="en-US"/>
              <a:pPr>
                <a:defRPr/>
              </a:pPr>
              <a:t>‹#›</a:t>
            </a:fld>
            <a:endParaRPr lang="en-US" altLang="en-US"/>
          </a:p>
        </p:txBody>
      </p:sp>
    </p:spTree>
    <p:extLst>
      <p:ext uri="{BB962C8B-B14F-4D97-AF65-F5344CB8AC3E}">
        <p14:creationId xmlns:p14="http://schemas.microsoft.com/office/powerpoint/2010/main" val="110593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444E5D6D-D5CD-467B-B620-594651ADB56C}" type="datetime1">
              <a:rPr lang="en-US"/>
              <a:pPr>
                <a:defRPr/>
              </a:pPr>
              <a:t>7/24/2018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189C502-7685-4A02-9E80-B0A9DA26770C}" type="slidenum">
              <a:rPr lang="en-US" altLang="en-US"/>
              <a:pPr>
                <a:defRPr/>
              </a:pPr>
              <a:t>‹#›</a:t>
            </a:fld>
            <a:endParaRPr lang="en-US" altLang="en-US"/>
          </a:p>
        </p:txBody>
      </p:sp>
    </p:spTree>
    <p:extLst>
      <p:ext uri="{BB962C8B-B14F-4D97-AF65-F5344CB8AC3E}">
        <p14:creationId xmlns:p14="http://schemas.microsoft.com/office/powerpoint/2010/main" val="379536746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052913A-9127-4BF0-A5C6-FDCB9E6E7674}" type="slidenum">
              <a:rPr lang="en-US" altLang="en-US" smtClean="0">
                <a:latin typeface="Arial" panose="020B0604020202020204" pitchFamily="34" charset="0"/>
              </a:rPr>
              <a:pPr>
                <a:spcBef>
                  <a:spcPct val="0"/>
                </a:spcBef>
              </a:pPr>
              <a:t>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800061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89C502-7685-4A02-9E80-B0A9DA26770C}" type="slidenum">
              <a:rPr lang="en-US" altLang="en-US" smtClean="0"/>
              <a:pPr>
                <a:defRPr/>
              </a:pPr>
              <a:t>10</a:t>
            </a:fld>
            <a:endParaRPr lang="en-US" altLang="en-US"/>
          </a:p>
        </p:txBody>
      </p:sp>
    </p:spTree>
    <p:extLst>
      <p:ext uri="{BB962C8B-B14F-4D97-AF65-F5344CB8AC3E}">
        <p14:creationId xmlns:p14="http://schemas.microsoft.com/office/powerpoint/2010/main" val="2662365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smtClean="0">
                <a:solidFill>
                  <a:srgbClr val="000000"/>
                </a:solidFill>
                <a:latin typeface="Tahoma" panose="020B0604030504040204" pitchFamily="34" charset="0"/>
                <a:cs typeface="Calibri" panose="020F0502020204030204" pitchFamily="34" charset="0"/>
              </a:rPr>
              <a:t>Irony is that those of us working in harm reduction know the limits, since we have a technology that works extremely well to reduce HIV infections to zero--and yet almost never employ it.</a:t>
            </a:r>
            <a:endParaRPr lang="en-US" altLang="en-US" sz="1200" dirty="0">
              <a:latin typeface="Times New Roman" panose="02020603050405020304" pitchFamily="18" charset="0"/>
              <a:cs typeface="Calibri" panose="020F0502020204030204" pitchFamily="34" charset="0"/>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4DC52B4-4246-4DBD-B995-80B2175C507B}" type="slidenum">
              <a:rPr lang="en-US" altLang="en-US" smtClean="0">
                <a:latin typeface="Arial" panose="020B0604020202020204" pitchFamily="34" charset="0"/>
              </a:rPr>
              <a:pPr>
                <a:spcBef>
                  <a:spcPct val="0"/>
                </a:spcBef>
              </a:pPr>
              <a:t>11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708731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smtClean="0">
                <a:solidFill>
                  <a:srgbClr val="000000"/>
                </a:solidFill>
                <a:latin typeface="Tahoma" panose="020B0604030504040204" pitchFamily="34" charset="0"/>
                <a:cs typeface="Calibri" panose="020F0502020204030204" pitchFamily="34" charset="0"/>
              </a:rPr>
              <a:t>Even if you think, as I do, that it's absolutely critical, </a:t>
            </a:r>
            <a:r>
              <a:rPr lang="en-US" altLang="en-US" sz="1200" dirty="0" err="1" smtClean="0">
                <a:solidFill>
                  <a:srgbClr val="000000"/>
                </a:solidFill>
                <a:latin typeface="Tahoma" panose="020B0604030504040204" pitchFamily="34" charset="0"/>
                <a:cs typeface="Calibri" panose="020F0502020204030204" pitchFamily="34" charset="0"/>
              </a:rPr>
              <a:t>improtant</a:t>
            </a:r>
            <a:r>
              <a:rPr lang="en-US" altLang="en-US" sz="1200" dirty="0" smtClean="0">
                <a:solidFill>
                  <a:srgbClr val="000000"/>
                </a:solidFill>
                <a:latin typeface="Tahoma" panose="020B0604030504040204" pitchFamily="34" charset="0"/>
                <a:cs typeface="Calibri" panose="020F0502020204030204" pitchFamily="34" charset="0"/>
              </a:rPr>
              <a:t> to see beyond needles and veins.  Stimulant use!  Multiple drug use!  Overdose!  These are what shape people's lives, and so what we if we are interested in saving people's lives, need to attend to.   Law enforcement doesn't find drug users hard to reach...precisely because they don't make these distinctions (and have 24 hour outreach)</a:t>
            </a:r>
            <a:endParaRPr lang="en-US" altLang="en-US" sz="1200" dirty="0">
              <a:latin typeface="Times New Roman" panose="02020603050405020304" pitchFamily="18" charset="0"/>
              <a:cs typeface="Calibri" panose="020F0502020204030204" pitchFamily="34"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1536D5E-22F4-46EB-AB11-32C02DA757C1}" type="slidenum">
              <a:rPr lang="en-US" altLang="en-US" smtClean="0">
                <a:latin typeface="Arial" panose="020B0604020202020204" pitchFamily="34" charset="0"/>
              </a:rPr>
              <a:pPr>
                <a:spcBef>
                  <a:spcPct val="0"/>
                </a:spcBef>
              </a:pPr>
              <a:t>12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753562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smtClean="0">
              <a:latin typeface="Times New Roman" panose="02020603050405020304" pitchFamily="18" charset="0"/>
              <a:cs typeface="Calibri" panose="020F0502020204030204" pitchFamily="34" charset="0"/>
            </a:endParaRPr>
          </a:p>
          <a:p>
            <a:r>
              <a:rPr lang="en-US" altLang="en-US" sz="1200" dirty="0" smtClean="0">
                <a:solidFill>
                  <a:srgbClr val="000000"/>
                </a:solidFill>
                <a:latin typeface="Tahoma" panose="020B0604030504040204" pitchFamily="34" charset="0"/>
                <a:cs typeface="Calibri" panose="020F0502020204030204" pitchFamily="34" charset="0"/>
              </a:rPr>
              <a:t> </a:t>
            </a:r>
            <a:endParaRPr lang="en-US" altLang="en-US" sz="1200" dirty="0" smtClean="0">
              <a:latin typeface="Times New Roman" panose="02020603050405020304" pitchFamily="18" charset="0"/>
              <a:cs typeface="Calibri" panose="020F0502020204030204" pitchFamily="34" charset="0"/>
            </a:endParaRPr>
          </a:p>
          <a:p>
            <a:r>
              <a:rPr lang="en-US" altLang="en-US" sz="1200" dirty="0" smtClean="0">
                <a:solidFill>
                  <a:srgbClr val="000000"/>
                </a:solidFill>
                <a:latin typeface="Tahoma" panose="020B0604030504040204" pitchFamily="34" charset="0"/>
                <a:cs typeface="Calibri" panose="020F0502020204030204" pitchFamily="34" charset="0"/>
              </a:rPr>
              <a:t>All potentially useful tools, but also easily </a:t>
            </a:r>
            <a:r>
              <a:rPr lang="en-US" altLang="en-US" sz="1200" dirty="0" err="1" smtClean="0">
                <a:solidFill>
                  <a:srgbClr val="000000"/>
                </a:solidFill>
                <a:latin typeface="Tahoma" panose="020B0604030504040204" pitchFamily="34" charset="0"/>
                <a:cs typeface="Calibri" panose="020F0502020204030204" pitchFamily="34" charset="0"/>
              </a:rPr>
              <a:t>abusable</a:t>
            </a:r>
            <a:r>
              <a:rPr lang="en-US" altLang="en-US" sz="1200" dirty="0" smtClean="0">
                <a:solidFill>
                  <a:srgbClr val="000000"/>
                </a:solidFill>
                <a:latin typeface="Tahoma" panose="020B0604030504040204" pitchFamily="34" charset="0"/>
                <a:cs typeface="Calibri" panose="020F0502020204030204" pitchFamily="34" charset="0"/>
              </a:rPr>
              <a:t> by those who would remove patient choice in the name of patient (and provider) convenience.  Noticeable that naltrexone--more than 100 times more expensive than methadone--being used now even in countries where resources are limited</a:t>
            </a:r>
            <a:endParaRPr lang="en-US" altLang="en-US" sz="1200" dirty="0" smtClean="0">
              <a:latin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D189C502-7685-4A02-9E80-B0A9DA26770C}" type="slidenum">
              <a:rPr lang="en-US" altLang="en-US" smtClean="0"/>
              <a:pPr>
                <a:defRPr/>
              </a:pPr>
              <a:t>13</a:t>
            </a:fld>
            <a:endParaRPr lang="en-US" altLang="en-US"/>
          </a:p>
        </p:txBody>
      </p:sp>
    </p:spTree>
    <p:extLst>
      <p:ext uri="{BB962C8B-B14F-4D97-AF65-F5344CB8AC3E}">
        <p14:creationId xmlns:p14="http://schemas.microsoft.com/office/powerpoint/2010/main" val="2234651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smtClean="0">
                <a:solidFill>
                  <a:srgbClr val="000000"/>
                </a:solidFill>
                <a:latin typeface="Tahoma" panose="020B0604030504040204" pitchFamily="34" charset="0"/>
                <a:cs typeface="Calibri" panose="020F0502020204030204" pitchFamily="34" charset="0"/>
              </a:rPr>
              <a:t>, and that the manufacturer has targeted criminal justice officials rather than doctors as a prime market. .</a:t>
            </a:r>
            <a:endParaRPr lang="en-US" altLang="en-US" sz="1200" dirty="0" smtClean="0">
              <a:latin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D189C502-7685-4A02-9E80-B0A9DA26770C}" type="slidenum">
              <a:rPr lang="en-US" altLang="en-US" smtClean="0"/>
              <a:pPr>
                <a:defRPr/>
              </a:pPr>
              <a:t>14</a:t>
            </a:fld>
            <a:endParaRPr lang="en-US" altLang="en-US"/>
          </a:p>
        </p:txBody>
      </p:sp>
    </p:spTree>
    <p:extLst>
      <p:ext uri="{BB962C8B-B14F-4D97-AF65-F5344CB8AC3E}">
        <p14:creationId xmlns:p14="http://schemas.microsoft.com/office/powerpoint/2010/main" val="803630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solidFill>
                  <a:srgbClr val="000000"/>
                </a:solidFill>
                <a:latin typeface="Tahoma" panose="020B0604030504040204" pitchFamily="34" charset="0"/>
                <a:cs typeface="Calibri" panose="020F0502020204030204" pitchFamily="34" charset="0"/>
              </a:rPr>
              <a:t>Can't work around people who use drugs--need to work with them.  This means harm reduction is not a set of interventions, not a philosophy.  Not</a:t>
            </a:r>
            <a:r>
              <a:rPr lang="en-US" altLang="en-US" sz="1200" baseline="0" dirty="0" smtClean="0">
                <a:solidFill>
                  <a:srgbClr val="000000"/>
                </a:solidFill>
                <a:latin typeface="Tahoma" panose="020B0604030504040204" pitchFamily="34" charset="0"/>
                <a:cs typeface="Calibri" panose="020F0502020204030204" pitchFamily="34" charset="0"/>
              </a:rPr>
              <a:t> evidence of HIV infections averted, but that joins the narratives of love, safety, family and community protection.  </a:t>
            </a:r>
            <a:endParaRPr lang="en-US" dirty="0"/>
          </a:p>
        </p:txBody>
      </p:sp>
      <p:sp>
        <p:nvSpPr>
          <p:cNvPr id="4" name="Slide Number Placeholder 3"/>
          <p:cNvSpPr>
            <a:spLocks noGrp="1"/>
          </p:cNvSpPr>
          <p:nvPr>
            <p:ph type="sldNum" sz="quarter" idx="10"/>
          </p:nvPr>
        </p:nvSpPr>
        <p:spPr/>
        <p:txBody>
          <a:bodyPr/>
          <a:lstStyle/>
          <a:p>
            <a:pPr>
              <a:defRPr/>
            </a:pPr>
            <a:fld id="{D189C502-7685-4A02-9E80-B0A9DA26770C}" type="slidenum">
              <a:rPr lang="en-US" altLang="en-US" smtClean="0"/>
              <a:pPr>
                <a:defRPr/>
              </a:pPr>
              <a:t>15</a:t>
            </a:fld>
            <a:endParaRPr lang="en-US" altLang="en-US"/>
          </a:p>
        </p:txBody>
      </p:sp>
    </p:spTree>
    <p:extLst>
      <p:ext uri="{BB962C8B-B14F-4D97-AF65-F5344CB8AC3E}">
        <p14:creationId xmlns:p14="http://schemas.microsoft.com/office/powerpoint/2010/main" val="3092744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89C502-7685-4A02-9E80-B0A9DA26770C}" type="slidenum">
              <a:rPr lang="en-US" altLang="en-US" smtClean="0"/>
              <a:pPr>
                <a:defRPr/>
              </a:pPr>
              <a:t>16</a:t>
            </a:fld>
            <a:endParaRPr lang="en-US" altLang="en-US"/>
          </a:p>
        </p:txBody>
      </p:sp>
    </p:spTree>
    <p:extLst>
      <p:ext uri="{BB962C8B-B14F-4D97-AF65-F5344CB8AC3E}">
        <p14:creationId xmlns:p14="http://schemas.microsoft.com/office/powerpoint/2010/main" val="166032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89C502-7685-4A02-9E80-B0A9DA26770C}" type="slidenum">
              <a:rPr lang="en-US" altLang="en-US" smtClean="0"/>
              <a:pPr>
                <a:defRPr/>
              </a:pPr>
              <a:t>2</a:t>
            </a:fld>
            <a:endParaRPr lang="en-US" altLang="en-US"/>
          </a:p>
        </p:txBody>
      </p:sp>
    </p:spTree>
    <p:extLst>
      <p:ext uri="{BB962C8B-B14F-4D97-AF65-F5344CB8AC3E}">
        <p14:creationId xmlns:p14="http://schemas.microsoft.com/office/powerpoint/2010/main" val="1450879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89C502-7685-4A02-9E80-B0A9DA26770C}" type="slidenum">
              <a:rPr lang="en-US" altLang="en-US" smtClean="0"/>
              <a:pPr>
                <a:defRPr/>
              </a:pPr>
              <a:t>3</a:t>
            </a:fld>
            <a:endParaRPr lang="en-US" altLang="en-US"/>
          </a:p>
        </p:txBody>
      </p:sp>
    </p:spTree>
    <p:extLst>
      <p:ext uri="{BB962C8B-B14F-4D97-AF65-F5344CB8AC3E}">
        <p14:creationId xmlns:p14="http://schemas.microsoft.com/office/powerpoint/2010/main" val="295813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89C502-7685-4A02-9E80-B0A9DA26770C}" type="slidenum">
              <a:rPr lang="en-US" altLang="en-US" smtClean="0"/>
              <a:pPr>
                <a:defRPr/>
              </a:pPr>
              <a:t>4</a:t>
            </a:fld>
            <a:endParaRPr lang="en-US" altLang="en-US"/>
          </a:p>
        </p:txBody>
      </p:sp>
    </p:spTree>
    <p:extLst>
      <p:ext uri="{BB962C8B-B14F-4D97-AF65-F5344CB8AC3E}">
        <p14:creationId xmlns:p14="http://schemas.microsoft.com/office/powerpoint/2010/main" val="1363152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89C502-7685-4A02-9E80-B0A9DA26770C}" type="slidenum">
              <a:rPr lang="en-US" altLang="en-US" smtClean="0"/>
              <a:pPr>
                <a:defRPr/>
              </a:pPr>
              <a:t>5</a:t>
            </a:fld>
            <a:endParaRPr lang="en-US" altLang="en-US"/>
          </a:p>
        </p:txBody>
      </p:sp>
    </p:spTree>
    <p:extLst>
      <p:ext uri="{BB962C8B-B14F-4D97-AF65-F5344CB8AC3E}">
        <p14:creationId xmlns:p14="http://schemas.microsoft.com/office/powerpoint/2010/main" val="4205154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89C502-7685-4A02-9E80-B0A9DA26770C}" type="slidenum">
              <a:rPr lang="en-US" altLang="en-US" smtClean="0"/>
              <a:pPr>
                <a:defRPr/>
              </a:pPr>
              <a:t>6</a:t>
            </a:fld>
            <a:endParaRPr lang="en-US" altLang="en-US"/>
          </a:p>
        </p:txBody>
      </p:sp>
    </p:spTree>
    <p:extLst>
      <p:ext uri="{BB962C8B-B14F-4D97-AF65-F5344CB8AC3E}">
        <p14:creationId xmlns:p14="http://schemas.microsoft.com/office/powerpoint/2010/main" val="2888797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38150" indent="-319088" eaLnBrk="1" hangingPunct="1">
              <a:lnSpc>
                <a:spcPct val="90000"/>
              </a:lnSpc>
              <a:buClr>
                <a:schemeClr val="accent1"/>
              </a:buClr>
              <a:buSzPct val="80000"/>
              <a:buFont typeface="Wingdings" pitchFamily="2" charset="2"/>
              <a:buChar char="ü"/>
              <a:defRPr/>
            </a:pPr>
            <a:r>
              <a:rPr lang="en-CA" sz="1200" dirty="0" smtClean="0">
                <a:latin typeface="Arial Unicode MS" pitchFamily="34" charset="-128"/>
              </a:rPr>
              <a:t>Fingerprinting for methadone treatment; names and IDs for needles and syringes; drug user</a:t>
            </a:r>
            <a:r>
              <a:rPr lang="en-CA" sz="1200" baseline="0" dirty="0" smtClean="0">
                <a:latin typeface="Arial Unicode MS" pitchFamily="34" charset="-128"/>
              </a:rPr>
              <a:t> registries; biometrics for survey duplication—these are among the practices in the countries we </a:t>
            </a:r>
            <a:r>
              <a:rPr lang="en-CA" sz="1200" baseline="0" dirty="0" err="1" smtClean="0">
                <a:latin typeface="Arial Unicode MS" pitchFamily="34" charset="-128"/>
              </a:rPr>
              <a:t>singl</a:t>
            </a:r>
            <a:r>
              <a:rPr lang="en-CA" sz="1200" baseline="0" dirty="0" smtClean="0">
                <a:latin typeface="Arial Unicode MS" pitchFamily="34" charset="-128"/>
              </a:rPr>
              <a:t> </a:t>
            </a:r>
            <a:r>
              <a:rPr lang="en-CA" sz="1200" baseline="0" dirty="0" err="1" smtClean="0">
                <a:latin typeface="Arial Unicode MS" pitchFamily="34" charset="-128"/>
              </a:rPr>
              <a:t>eout</a:t>
            </a:r>
            <a:r>
              <a:rPr lang="en-CA" sz="1200" baseline="0" dirty="0" smtClean="0">
                <a:latin typeface="Arial Unicode MS" pitchFamily="34" charset="-128"/>
              </a:rPr>
              <a:t> for progress in harm reduction.  Those of us trained in public health would do well to listen to our own language to hear what </a:t>
            </a:r>
            <a:endParaRPr lang="en-CA" sz="1200" dirty="0" smtClean="0">
              <a:latin typeface="Arial Unicode MS" pitchFamily="34" charset="-128"/>
            </a:endParaRPr>
          </a:p>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6691806-2D51-46E6-89A0-27D004FA2445}" type="slidenum">
              <a:rPr lang="en-US" altLang="en-US" smtClean="0">
                <a:latin typeface="Arial" panose="020B0604020202020204" pitchFamily="34" charset="0"/>
              </a:rPr>
              <a:pPr>
                <a:spcBef>
                  <a:spcPct val="0"/>
                </a:spcBef>
              </a:pPr>
              <a:t>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987078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89C502-7685-4A02-9E80-B0A9DA26770C}" type="slidenum">
              <a:rPr lang="en-US" altLang="en-US" smtClean="0"/>
              <a:pPr>
                <a:defRPr/>
              </a:pPr>
              <a:t>8</a:t>
            </a:fld>
            <a:endParaRPr lang="en-US" altLang="en-US"/>
          </a:p>
        </p:txBody>
      </p:sp>
    </p:spTree>
    <p:extLst>
      <p:ext uri="{BB962C8B-B14F-4D97-AF65-F5344CB8AC3E}">
        <p14:creationId xmlns:p14="http://schemas.microsoft.com/office/powerpoint/2010/main" val="711519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89C502-7685-4A02-9E80-B0A9DA26770C}" type="slidenum">
              <a:rPr lang="en-US" altLang="en-US" smtClean="0"/>
              <a:pPr>
                <a:defRPr/>
              </a:pPr>
              <a:t>9</a:t>
            </a:fld>
            <a:endParaRPr lang="en-US" altLang="en-US"/>
          </a:p>
        </p:txBody>
      </p:sp>
    </p:spTree>
    <p:extLst>
      <p:ext uri="{BB962C8B-B14F-4D97-AF65-F5344CB8AC3E}">
        <p14:creationId xmlns:p14="http://schemas.microsoft.com/office/powerpoint/2010/main" val="4196159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a typeface="MS PGothic" pitchFamily="34" charset="-128"/>
            </a:endParaRPr>
          </a:p>
        </p:txBody>
      </p:sp>
      <p:sp>
        <p:nvSpPr>
          <p:cNvPr id="5" name="Rectangle 10"/>
          <p:cNvSpPr>
            <a:spLocks noChangeArrowheads="1"/>
          </p:cNvSpPr>
          <p:nvPr/>
        </p:nvSpPr>
        <p:spPr bwMode="invGray">
          <a:xfrm>
            <a:off x="0" y="5127625"/>
            <a:ext cx="9144000" cy="46038"/>
          </a:xfrm>
          <a:prstGeom prst="rect">
            <a:avLst/>
          </a:prstGeom>
          <a:solidFill>
            <a:srgbClr val="FFFFFF"/>
          </a:solidFill>
          <a:ln>
            <a:noFill/>
          </a:ln>
          <a:effectLst>
            <a:outerShdw dist="10160" dir="5400000" algn="tl" rotWithShape="0">
              <a:srgbClr val="808080">
                <a:alpha val="59998"/>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sz="1800" smtClean="0">
              <a:solidFill>
                <a:srgbClr val="FFFFFF"/>
              </a:solidFill>
              <a:latin typeface="Corbel" panose="020B0503020204020204" pitchFamily="34" charset="0"/>
            </a:endParaRPr>
          </a:p>
        </p:txBody>
      </p:sp>
      <p:sp>
        <p:nvSpPr>
          <p:cNvPr id="2" name="Title 1"/>
          <p:cNvSpPr>
            <a:spLocks noGrp="1"/>
          </p:cNvSpPr>
          <p:nvPr>
            <p:ph type="ctrTitle"/>
          </p:nvPr>
        </p:nvSpPr>
        <p:spPr>
          <a:xfrm>
            <a:off x="685800" y="3355848"/>
            <a:ext cx="8077200" cy="1673352"/>
          </a:xfrm>
        </p:spPr>
        <p:txBody>
          <a:bodyPr tIns="0" bIns="0" rtlCol="0" anchor="t">
            <a:scene3d>
              <a:camera prst="orthographicFront"/>
              <a:lightRig rig="threePt" dir="t">
                <a:rot lat="0" lon="0" rev="4800000"/>
              </a:lightRig>
            </a:scene3d>
            <a:sp3d prstMaterial="matte">
              <a:bevelT w="50800" h="10160"/>
            </a:sp3d>
          </a:bodyPr>
          <a:lstStyle>
            <a:lvl1pPr algn="l">
              <a:defRPr sz="4700" b="1"/>
            </a:lvl1pPr>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solidFill>
                  <a:srgbClr val="FFFFFF"/>
                </a:solidFill>
              </a:defRPr>
            </a:lvl1pPr>
          </a:lstStyle>
          <a:p>
            <a:pPr>
              <a:defRPr/>
            </a:pPr>
            <a:endParaRPr lang="en-US"/>
          </a:p>
        </p:txBody>
      </p:sp>
      <p:sp>
        <p:nvSpPr>
          <p:cNvPr id="7"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A9011B36-B569-4E88-9F38-1AAA8D447BE0}" type="slidenum">
              <a:rPr lang="en-US" altLang="en-US"/>
              <a:pPr>
                <a:defRPr/>
              </a:pPr>
              <a:t>‹#›</a:t>
            </a:fld>
            <a:endParaRPr lang="en-US" altLang="en-US"/>
          </a:p>
        </p:txBody>
      </p:sp>
    </p:spTree>
    <p:extLst>
      <p:ext uri="{BB962C8B-B14F-4D97-AF65-F5344CB8AC3E}">
        <p14:creationId xmlns:p14="http://schemas.microsoft.com/office/powerpoint/2010/main" val="19182637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849569-1F71-41C1-8CA2-AC617B103F65}" type="slidenum">
              <a:rPr lang="en-US" altLang="en-US"/>
              <a:pPr>
                <a:defRPr/>
              </a:pPr>
              <a:t>‹#›</a:t>
            </a:fld>
            <a:endParaRPr lang="en-US" altLang="en-US"/>
          </a:p>
        </p:txBody>
      </p:sp>
    </p:spTree>
    <p:extLst>
      <p:ext uri="{BB962C8B-B14F-4D97-AF65-F5344CB8AC3E}">
        <p14:creationId xmlns:p14="http://schemas.microsoft.com/office/powerpoint/2010/main" val="1977093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p:nvSpPr>
        <p:spPr bwMode="invGray">
          <a:xfrm>
            <a:off x="6599238" y="0"/>
            <a:ext cx="46037" cy="6858000"/>
          </a:xfrm>
          <a:prstGeom prst="rect">
            <a:avLst/>
          </a:prstGeom>
          <a:solidFill>
            <a:srgbClr val="FFFFFF"/>
          </a:solidFill>
          <a:ln>
            <a:noFill/>
          </a:ln>
          <a:effectLst>
            <a:outerShdw dist="10160" dir="10800000" algn="tl" rotWithShape="0">
              <a:srgbClr val="808080">
                <a:alpha val="59998"/>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sz="1800" smtClean="0">
              <a:solidFill>
                <a:srgbClr val="FFFFFF"/>
              </a:solidFill>
              <a:latin typeface="Corbel" panose="020B0503020204020204" pitchFamily="34" charset="0"/>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a typeface="MS PGothic" pitchFamily="34" charset="-128"/>
            </a:endParaRPr>
          </a:p>
        </p:txBody>
      </p:sp>
      <p:sp>
        <p:nvSpPr>
          <p:cNvPr id="2" name="Vertical Title 1"/>
          <p:cNvSpPr>
            <a:spLocks noGrp="1"/>
          </p:cNvSpPr>
          <p:nvPr>
            <p:ph type="title" orient="vert"/>
          </p:nvPr>
        </p:nvSpPr>
        <p:spPr>
          <a:xfrm>
            <a:off x="6781800" y="274640"/>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449375B-9F31-4B8F-9CFE-A526B9A7AE8E}" type="slidenum">
              <a:rPr lang="en-US" altLang="en-US"/>
              <a:pPr>
                <a:defRPr/>
              </a:pPr>
              <a:t>‹#›</a:t>
            </a:fld>
            <a:endParaRPr lang="en-US" altLang="en-US"/>
          </a:p>
        </p:txBody>
      </p:sp>
    </p:spTree>
    <p:extLst>
      <p:ext uri="{BB962C8B-B14F-4D97-AF65-F5344CB8AC3E}">
        <p14:creationId xmlns:p14="http://schemas.microsoft.com/office/powerpoint/2010/main" val="54888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7550F7-18C4-43BD-BC87-0D7F6F5DD8CD}" type="slidenum">
              <a:rPr lang="en-US" altLang="en-US"/>
              <a:pPr>
                <a:defRPr/>
              </a:pPr>
              <a:t>‹#›</a:t>
            </a:fld>
            <a:endParaRPr lang="en-US" altLang="en-US"/>
          </a:p>
        </p:txBody>
      </p:sp>
    </p:spTree>
    <p:extLst>
      <p:ext uri="{BB962C8B-B14F-4D97-AF65-F5344CB8AC3E}">
        <p14:creationId xmlns:p14="http://schemas.microsoft.com/office/powerpoint/2010/main" val="3185236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a typeface="MS PGothic" pitchFamily="34" charset="-128"/>
            </a:endParaRPr>
          </a:p>
        </p:txBody>
      </p:sp>
      <p:sp>
        <p:nvSpPr>
          <p:cNvPr id="5" name="Rectangle 10"/>
          <p:cNvSpPr>
            <a:spLocks noChangeArrowheads="1"/>
          </p:cNvSpPr>
          <p:nvPr/>
        </p:nvSpPr>
        <p:spPr bwMode="invGray">
          <a:xfrm>
            <a:off x="0" y="2601913"/>
            <a:ext cx="9144000" cy="46037"/>
          </a:xfrm>
          <a:prstGeom prst="rect">
            <a:avLst/>
          </a:prstGeom>
          <a:solidFill>
            <a:srgbClr val="FFFFFF"/>
          </a:solidFill>
          <a:ln>
            <a:noFill/>
          </a:ln>
          <a:effectLst>
            <a:outerShdw dist="10160" dir="5400000" algn="tl" rotWithShape="0">
              <a:srgbClr val="808080">
                <a:alpha val="59998"/>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sz="1800" smtClean="0">
              <a:solidFill>
                <a:srgbClr val="FFFFFF"/>
              </a:solidFill>
              <a:latin typeface="Corbel" panose="020B0503020204020204" pitchFamily="34" charset="0"/>
            </a:endParaRPr>
          </a:p>
        </p:txBody>
      </p:sp>
      <p:sp>
        <p:nvSpPr>
          <p:cNvPr id="2" name="Title 1"/>
          <p:cNvSpPr>
            <a:spLocks noGrp="1"/>
          </p:cNvSpPr>
          <p:nvPr>
            <p:ph type="title"/>
          </p:nvPr>
        </p:nvSpPr>
        <p:spPr>
          <a:xfrm>
            <a:off x="749808" y="118872"/>
            <a:ext cx="8013192" cy="1636776"/>
          </a:xfrm>
        </p:spPr>
        <p:txBody>
          <a:bodyPr tIns="0" rIns="91440" bIns="0" rtlCol="0" anchor="b">
            <a:scene3d>
              <a:camera prst="orthographicFront"/>
              <a:lightRig rig="threePt" dir="t">
                <a:rot lat="0" lon="0" rev="4800000"/>
              </a:lightRig>
            </a:scene3d>
            <a:sp3d prstMaterial="matte">
              <a:bevelT w="50800" h="10160"/>
            </a:sp3d>
          </a:bodyPr>
          <a:lstStyle>
            <a:lvl1pPr algn="l">
              <a:defRPr sz="47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solidFill>
                  <a:srgbClr val="FFFFFF"/>
                </a:solidFill>
              </a:defRPr>
            </a:lvl1pPr>
          </a:lstStyle>
          <a:p>
            <a:pPr>
              <a:defRPr/>
            </a:pPr>
            <a:endParaRPr lang="en-US"/>
          </a:p>
        </p:txBody>
      </p:sp>
      <p:sp>
        <p:nvSpPr>
          <p:cNvPr id="7"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22EDA3CC-3896-4A28-B9BB-65BD8B4F6EF6}" type="slidenum">
              <a:rPr lang="en-US" altLang="en-US"/>
              <a:pPr>
                <a:defRPr/>
              </a:pPr>
              <a:t>‹#›</a:t>
            </a:fld>
            <a:endParaRPr lang="en-US" altLang="en-US"/>
          </a:p>
        </p:txBody>
      </p:sp>
    </p:spTree>
    <p:extLst>
      <p:ext uri="{BB962C8B-B14F-4D97-AF65-F5344CB8AC3E}">
        <p14:creationId xmlns:p14="http://schemas.microsoft.com/office/powerpoint/2010/main" val="38600170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A31C71-F2B5-4F92-8534-38AA25647B06}" type="slidenum">
              <a:rPr lang="en-US" altLang="en-US"/>
              <a:pPr>
                <a:defRPr/>
              </a:pPr>
              <a:t>‹#›</a:t>
            </a:fld>
            <a:endParaRPr lang="en-US" altLang="en-US"/>
          </a:p>
        </p:txBody>
      </p:sp>
    </p:spTree>
    <p:extLst>
      <p:ext uri="{BB962C8B-B14F-4D97-AF65-F5344CB8AC3E}">
        <p14:creationId xmlns:p14="http://schemas.microsoft.com/office/powerpoint/2010/main" val="248210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2F2E101-0827-4A38-B527-8FD875455F43}" type="slidenum">
              <a:rPr lang="en-US" altLang="en-US"/>
              <a:pPr>
                <a:defRPr/>
              </a:pPr>
              <a:t>‹#›</a:t>
            </a:fld>
            <a:endParaRPr lang="en-US" altLang="en-US"/>
          </a:p>
        </p:txBody>
      </p:sp>
    </p:spTree>
    <p:extLst>
      <p:ext uri="{BB962C8B-B14F-4D97-AF65-F5344CB8AC3E}">
        <p14:creationId xmlns:p14="http://schemas.microsoft.com/office/powerpoint/2010/main" val="411967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BBDE73D-0234-4C98-86DC-DF420460D30F}" type="slidenum">
              <a:rPr lang="en-US" altLang="en-US"/>
              <a:pPr>
                <a:defRPr/>
              </a:pPr>
              <a:t>‹#›</a:t>
            </a:fld>
            <a:endParaRPr lang="en-US" altLang="en-US"/>
          </a:p>
        </p:txBody>
      </p:sp>
    </p:spTree>
    <p:extLst>
      <p:ext uri="{BB962C8B-B14F-4D97-AF65-F5344CB8AC3E}">
        <p14:creationId xmlns:p14="http://schemas.microsoft.com/office/powerpoint/2010/main" val="59490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1DCCEC11-8BE3-4143-A44C-63FCE7DA7C36}" type="slidenum">
              <a:rPr lang="en-US" altLang="en-US"/>
              <a:pPr>
                <a:defRPr/>
              </a:pPr>
              <a:t>‹#›</a:t>
            </a:fld>
            <a:endParaRPr lang="en-US" altLang="en-US"/>
          </a:p>
        </p:txBody>
      </p:sp>
    </p:spTree>
    <p:extLst>
      <p:ext uri="{BB962C8B-B14F-4D97-AF65-F5344CB8AC3E}">
        <p14:creationId xmlns:p14="http://schemas.microsoft.com/office/powerpoint/2010/main" val="1583099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a typeface="MS PGothic" pitchFamily="34" charset="-128"/>
            </a:endParaRPr>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a typeface="MS PGothic" pitchFamily="34" charset="-128"/>
            </a:endParaRPr>
          </a:p>
        </p:txBody>
      </p:sp>
      <p:sp>
        <p:nvSpPr>
          <p:cNvPr id="2" name="Title 1"/>
          <p:cNvSpPr>
            <a:spLocks noGrp="1"/>
          </p:cNvSpPr>
          <p:nvPr>
            <p:ph type="title"/>
          </p:nvPr>
        </p:nvSpPr>
        <p:spPr>
          <a:xfrm>
            <a:off x="167838" y="152400"/>
            <a:ext cx="2523744" cy="978408"/>
          </a:xfrm>
        </p:spPr>
        <p:txBody>
          <a:bodyPr lIns="73152" bIns="0" rtlCol="0" anchor="b">
            <a:sp3d prstMaterial="matte"/>
          </a:bodyPr>
          <a:lstStyle>
            <a:lvl1pPr algn="l">
              <a:defRPr sz="2000" b="0"/>
            </a:lvl1pPr>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E66B6307-6C0C-4442-9694-9D103C1DAC22}" type="slidenum">
              <a:rPr lang="en-US" altLang="en-US"/>
              <a:pPr>
                <a:defRPr/>
              </a:pPr>
              <a:t>‹#›</a:t>
            </a:fld>
            <a:endParaRPr lang="en-US" altLang="en-US"/>
          </a:p>
        </p:txBody>
      </p:sp>
    </p:spTree>
    <p:extLst>
      <p:ext uri="{BB962C8B-B14F-4D97-AF65-F5344CB8AC3E}">
        <p14:creationId xmlns:p14="http://schemas.microsoft.com/office/powerpoint/2010/main" val="1057919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a typeface="MS PGothic" pitchFamily="34" charset="-128"/>
            </a:endParaRPr>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a typeface="MS PGothic" pitchFamily="34" charset="-128"/>
            </a:endParaRPr>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rgbClr val="BCBCBC"/>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D24D6EE4-7E9F-4A8D-B1EF-801320EC7F68}" type="slidenum">
              <a:rPr lang="en-US" altLang="en-US"/>
              <a:pPr>
                <a:defRPr/>
              </a:pPr>
              <a:t>‹#›</a:t>
            </a:fld>
            <a:endParaRPr lang="en-US" altLang="en-US"/>
          </a:p>
        </p:txBody>
      </p:sp>
    </p:spTree>
    <p:extLst>
      <p:ext uri="{BB962C8B-B14F-4D97-AF65-F5344CB8AC3E}">
        <p14:creationId xmlns:p14="http://schemas.microsoft.com/office/powerpoint/2010/main" val="167422609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invGray">
          <a:xfrm>
            <a:off x="0" y="1436688"/>
            <a:ext cx="9144000" cy="44450"/>
          </a:xfrm>
          <a:prstGeom prst="rect">
            <a:avLst/>
          </a:prstGeom>
          <a:solidFill>
            <a:srgbClr val="FFFFFF"/>
          </a:solidFill>
          <a:ln>
            <a:noFill/>
          </a:ln>
          <a:effectLst>
            <a:outerShdw dist="10160" dir="5400000" algn="tl" rotWithShape="0">
              <a:srgbClr val="808080">
                <a:alpha val="59998"/>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sz="1800" smtClean="0">
              <a:solidFill>
                <a:srgbClr val="FFFFFF"/>
              </a:solidFill>
              <a:latin typeface="Corbel" panose="020B0503020204020204" pitchFamily="34" charset="0"/>
            </a:endParaRPr>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a typeface="MS PGothic" pitchFamily="34" charset="-128"/>
            </a:endParaRPr>
          </a:p>
        </p:txBody>
      </p:sp>
      <p:sp>
        <p:nvSpPr>
          <p:cNvPr id="1028" name="Title Placeholder 1"/>
          <p:cNvSpPr>
            <a:spLocks noGrp="1"/>
          </p:cNvSpPr>
          <p:nvPr>
            <p:ph type="title"/>
          </p:nvPr>
        </p:nvSpPr>
        <p:spPr bwMode="auto">
          <a:xfrm>
            <a:off x="457200" y="152400"/>
            <a:ext cx="82296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4572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wrap="square" lIns="109728" tIns="45720" rIns="45720" bIns="0" numCol="1" anchor="b" anchorCtr="0" compatLnSpc="1">
            <a:prstTxWarp prst="textNoShape">
              <a:avLst/>
            </a:prstTxWarp>
          </a:bodyPr>
          <a:lstStyle>
            <a:lvl1pPr eaLnBrk="1" hangingPunct="1">
              <a:defRPr sz="1200">
                <a:solidFill>
                  <a:srgbClr val="3F3F3F"/>
                </a:solidFill>
              </a:defRPr>
            </a:lvl1pPr>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wrap="square" lIns="45720" tIns="45720" rIns="45720" bIns="0" numCol="1" anchor="b" anchorCtr="0" compatLnSpc="1">
            <a:prstTxWarp prst="textNoShape">
              <a:avLst/>
            </a:prstTxWarp>
          </a:bodyPr>
          <a:lstStyle>
            <a:lvl1pPr eaLnBrk="1" hangingPunct="1">
              <a:defRPr sz="1200">
                <a:solidFill>
                  <a:srgbClr val="3F3F3F"/>
                </a:solidFill>
              </a:defRPr>
            </a:lvl1pPr>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eaLnBrk="1" hangingPunct="1">
              <a:defRPr sz="1200">
                <a:solidFill>
                  <a:srgbClr val="3F3F3F"/>
                </a:solidFill>
              </a:defRPr>
            </a:lvl1pPr>
          </a:lstStyle>
          <a:p>
            <a:pPr>
              <a:defRPr/>
            </a:pPr>
            <a:fld id="{31AC829F-2D75-497A-9D0D-11C93BB3866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61" r:id="rId1"/>
    <p:sldLayoutId id="2147483856" r:id="rId2"/>
    <p:sldLayoutId id="2147483862" r:id="rId3"/>
    <p:sldLayoutId id="2147483857" r:id="rId4"/>
    <p:sldLayoutId id="2147483858" r:id="rId5"/>
    <p:sldLayoutId id="2147483859" r:id="rId6"/>
    <p:sldLayoutId id="2147483863" r:id="rId7"/>
    <p:sldLayoutId id="2147483864" r:id="rId8"/>
    <p:sldLayoutId id="2147483865" r:id="rId9"/>
    <p:sldLayoutId id="2147483860" r:id="rId10"/>
    <p:sldLayoutId id="2147483866"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subTnLst>
                    <p:animClr clrSpc="rgb" dir="cw">
                      <p:cBhvr override="childStyle">
                        <p:cTn dur="1" fill="hold" display="0" masterRel="nextClick" afterEffect="1"/>
                        <p:tgtEl>
                          <p:spTgt spid="3"/>
                        </p:tgtEl>
                        <p:attrNameLst>
                          <p:attrName>ppt_c</p:attrName>
                        </p:attrNameLst>
                      </p:cBhvr>
                      <p:to>
                        <a:schemeClr val="bg2"/>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subTnLst>
                    <p:animClr clrSpc="rgb" dir="cw">
                      <p:cBhvr override="childStyle">
                        <p:cTn dur="1" fill="hold" display="0" masterRel="nextClick" afterEffect="1"/>
                        <p:tgtEl>
                          <p:spTgt spid="3"/>
                        </p:tgtEl>
                        <p:attrNameLst>
                          <p:attrName>ppt_c</p:attrName>
                        </p:attrNameLst>
                      </p:cBhvr>
                      <p:to>
                        <a:schemeClr val="bg2"/>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subTnLst>
                    <p:animClr clrSpc="rgb" dir="cw">
                      <p:cBhvr override="childStyle">
                        <p:cTn dur="1" fill="hold" display="0" masterRel="nextClick" afterEffect="1"/>
                        <p:tgtEl>
                          <p:spTgt spid="3"/>
                        </p:tgtEl>
                        <p:attrNameLst>
                          <p:attrName>ppt_c</p:attrName>
                        </p:attrNameLst>
                      </p:cBhvr>
                      <p:to>
                        <a:schemeClr val="bg2"/>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subTnLst>
                    <p:animClr clrSpc="rgb" dir="cw">
                      <p:cBhvr override="childStyle">
                        <p:cTn dur="1" fill="hold" display="0" masterRel="nextClick" afterEffect="1"/>
                        <p:tgtEl>
                          <p:spTgt spid="3"/>
                        </p:tgtEl>
                        <p:attrNameLst>
                          <p:attrName>ppt_c</p:attrName>
                        </p:attrNameLst>
                      </p:cBhvr>
                      <p:to>
                        <a:schemeClr val="bg2"/>
                      </p:to>
                    </p:animClr>
                  </p:sub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subTnLst>
                    <p:animClr clrSpc="rgb" dir="cw">
                      <p:cBhvr override="childStyle">
                        <p:cTn dur="1" fill="hold" display="0" masterRel="nextClick" afterEffect="1"/>
                        <p:tgtEl>
                          <p:spTgt spid="3"/>
                        </p:tgtEl>
                        <p:attrNameLst>
                          <p:attrName>ppt_c</p:attrName>
                        </p:attrNameLst>
                      </p:cBhvr>
                      <p:to>
                        <a:schemeClr val="bg2"/>
                      </p:to>
                    </p:animClr>
                  </p:subTnLst>
                </p:cTn>
              </p:par>
            </p:tnLst>
          </p:tmpl>
        </p:tmplLst>
      </p:bldP>
    </p:bldLst>
  </p:timing>
  <p:txStyles>
    <p:titleStyle>
      <a:lvl1pPr algn="l" rtl="0" eaLnBrk="0" fontAlgn="base" hangingPunct="0">
        <a:spcBef>
          <a:spcPct val="0"/>
        </a:spcBef>
        <a:spcAft>
          <a:spcPct val="0"/>
        </a:spcAft>
        <a:defRPr sz="4500" b="1" kern="1200">
          <a:solidFill>
            <a:srgbClr val="FFC800"/>
          </a:solidFill>
          <a:latin typeface="+mj-lt"/>
          <a:ea typeface="MS PGothic" pitchFamily="34" charset="-128"/>
          <a:cs typeface="+mj-cs"/>
        </a:defRPr>
      </a:lvl1pPr>
      <a:lvl2pPr algn="l" rtl="0" eaLnBrk="0" fontAlgn="base" hangingPunct="0">
        <a:spcBef>
          <a:spcPct val="0"/>
        </a:spcBef>
        <a:spcAft>
          <a:spcPct val="0"/>
        </a:spcAft>
        <a:defRPr sz="4500" b="1">
          <a:solidFill>
            <a:srgbClr val="FFC800"/>
          </a:solidFill>
          <a:latin typeface="Calibri" panose="020F0502020204030204" pitchFamily="34" charset="0"/>
          <a:ea typeface="MS PGothic" pitchFamily="34" charset="-128"/>
        </a:defRPr>
      </a:lvl2pPr>
      <a:lvl3pPr algn="l" rtl="0" eaLnBrk="0" fontAlgn="base" hangingPunct="0">
        <a:spcBef>
          <a:spcPct val="0"/>
        </a:spcBef>
        <a:spcAft>
          <a:spcPct val="0"/>
        </a:spcAft>
        <a:defRPr sz="4500" b="1">
          <a:solidFill>
            <a:srgbClr val="FFC800"/>
          </a:solidFill>
          <a:latin typeface="Calibri" panose="020F0502020204030204" pitchFamily="34" charset="0"/>
          <a:ea typeface="MS PGothic" pitchFamily="34" charset="-128"/>
        </a:defRPr>
      </a:lvl3pPr>
      <a:lvl4pPr algn="l" rtl="0" eaLnBrk="0" fontAlgn="base" hangingPunct="0">
        <a:spcBef>
          <a:spcPct val="0"/>
        </a:spcBef>
        <a:spcAft>
          <a:spcPct val="0"/>
        </a:spcAft>
        <a:defRPr sz="4500" b="1">
          <a:solidFill>
            <a:srgbClr val="FFC800"/>
          </a:solidFill>
          <a:latin typeface="Calibri" panose="020F0502020204030204" pitchFamily="34" charset="0"/>
          <a:ea typeface="MS PGothic" pitchFamily="34" charset="-128"/>
        </a:defRPr>
      </a:lvl4pPr>
      <a:lvl5pPr algn="l" rtl="0" eaLnBrk="0" fontAlgn="base" hangingPunct="0">
        <a:spcBef>
          <a:spcPct val="0"/>
        </a:spcBef>
        <a:spcAft>
          <a:spcPct val="0"/>
        </a:spcAft>
        <a:defRPr sz="4500" b="1">
          <a:solidFill>
            <a:srgbClr val="FFC800"/>
          </a:solidFill>
          <a:latin typeface="Calibri" panose="020F0502020204030204" pitchFamily="34" charset="0"/>
          <a:ea typeface="MS PGothic" pitchFamily="34" charset="-128"/>
        </a:defRPr>
      </a:lvl5pPr>
      <a:lvl6pPr marL="457200" algn="l" rtl="0" fontAlgn="base">
        <a:spcBef>
          <a:spcPct val="0"/>
        </a:spcBef>
        <a:spcAft>
          <a:spcPct val="0"/>
        </a:spcAft>
        <a:defRPr sz="4500" b="1">
          <a:solidFill>
            <a:srgbClr val="FFC800"/>
          </a:solidFill>
          <a:latin typeface="Corbel" pitchFamily="34" charset="0"/>
          <a:ea typeface="MS PGothic" pitchFamily="34" charset="-128"/>
        </a:defRPr>
      </a:lvl6pPr>
      <a:lvl7pPr marL="914400" algn="l" rtl="0" fontAlgn="base">
        <a:spcBef>
          <a:spcPct val="0"/>
        </a:spcBef>
        <a:spcAft>
          <a:spcPct val="0"/>
        </a:spcAft>
        <a:defRPr sz="4500" b="1">
          <a:solidFill>
            <a:srgbClr val="FFC800"/>
          </a:solidFill>
          <a:latin typeface="Corbel" pitchFamily="34" charset="0"/>
          <a:ea typeface="MS PGothic" pitchFamily="34" charset="-128"/>
        </a:defRPr>
      </a:lvl7pPr>
      <a:lvl8pPr marL="1371600" algn="l" rtl="0" fontAlgn="base">
        <a:spcBef>
          <a:spcPct val="0"/>
        </a:spcBef>
        <a:spcAft>
          <a:spcPct val="0"/>
        </a:spcAft>
        <a:defRPr sz="4500" b="1">
          <a:solidFill>
            <a:srgbClr val="FFC800"/>
          </a:solidFill>
          <a:latin typeface="Corbel" pitchFamily="34" charset="0"/>
          <a:ea typeface="MS PGothic" pitchFamily="34" charset="-128"/>
        </a:defRPr>
      </a:lvl8pPr>
      <a:lvl9pPr marL="1828800" algn="l" rtl="0" fontAlgn="base">
        <a:spcBef>
          <a:spcPct val="0"/>
        </a:spcBef>
        <a:spcAft>
          <a:spcPct val="0"/>
        </a:spcAft>
        <a:defRPr sz="4500" b="1">
          <a:solidFill>
            <a:srgbClr val="FFC800"/>
          </a:solidFill>
          <a:latin typeface="Corbel" pitchFamily="34" charset="0"/>
          <a:ea typeface="MS PGothic" pitchFamily="34" charset="-128"/>
        </a:defRPr>
      </a:lvl9pPr>
    </p:titleStyle>
    <p:body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S PGothic" pitchFamily="34" charset="-128"/>
          <a:cs typeface="+mn-cs"/>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S PGothic" pitchFamily="34" charset="-128"/>
          <a:cs typeface="+mn-cs"/>
        </a:defRPr>
      </a:lvl2pPr>
      <a:lvl3pPr marL="995363"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mn-lt"/>
          <a:ea typeface="MS PGothic" pitchFamily="34" charset="-128"/>
          <a:cs typeface="+mn-cs"/>
        </a:defRPr>
      </a:lvl3pPr>
      <a:lvl4pPr marL="1216025" indent="-182563"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mn-lt"/>
          <a:ea typeface="MS PGothic" pitchFamily="34" charset="-128"/>
          <a:cs typeface="+mn-cs"/>
        </a:defRPr>
      </a:lvl4pPr>
      <a:lvl5pPr marL="1425575" indent="-182563"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S PGothic" pitchFamily="34" charset="-128"/>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1447800"/>
            <a:ext cx="8077200" cy="838200"/>
          </a:xfrm>
          <a:extLst/>
        </p:spPr>
        <p:txBody>
          <a:bodyPr>
            <a:normAutofit fontScale="90000"/>
          </a:bodyPr>
          <a:lstStyle/>
          <a:p>
            <a:pPr eaLnBrk="1" fontAlgn="auto" hangingPunct="1">
              <a:spcAft>
                <a:spcPts val="0"/>
              </a:spcAft>
              <a:defRPr/>
            </a:pPr>
            <a:r>
              <a:rPr lang="en-US" dirty="0" smtClean="0">
                <a:solidFill>
                  <a:schemeClr val="accent1">
                    <a:lumMod val="60000"/>
                    <a:lumOff val="40000"/>
                  </a:schemeClr>
                </a:solidFill>
                <a:ea typeface="+mj-ea"/>
              </a:rPr>
              <a:t>Harm Reduction at the Crossroads</a:t>
            </a:r>
            <a:br>
              <a:rPr lang="en-US" dirty="0" smtClean="0">
                <a:solidFill>
                  <a:schemeClr val="accent1">
                    <a:lumMod val="60000"/>
                    <a:lumOff val="40000"/>
                  </a:schemeClr>
                </a:solidFill>
                <a:ea typeface="+mj-ea"/>
              </a:rPr>
            </a:br>
            <a:r>
              <a:rPr lang="en-US" dirty="0">
                <a:solidFill>
                  <a:schemeClr val="accent1">
                    <a:lumMod val="60000"/>
                    <a:lumOff val="40000"/>
                  </a:schemeClr>
                </a:solidFill>
                <a:ea typeface="+mj-ea"/>
              </a:rPr>
              <a:t/>
            </a:r>
            <a:br>
              <a:rPr lang="en-US" dirty="0">
                <a:solidFill>
                  <a:schemeClr val="accent1">
                    <a:lumMod val="60000"/>
                    <a:lumOff val="40000"/>
                  </a:schemeClr>
                </a:solidFill>
                <a:ea typeface="+mj-ea"/>
              </a:rPr>
            </a:br>
            <a:r>
              <a:rPr lang="en-US" sz="2700" dirty="0" smtClean="0">
                <a:solidFill>
                  <a:schemeClr val="accent1">
                    <a:lumMod val="60000"/>
                    <a:lumOff val="40000"/>
                  </a:schemeClr>
                </a:solidFill>
                <a:ea typeface="+mj-ea"/>
              </a:rPr>
              <a:t>Drugs, drug policy, harm reduction: A reality check</a:t>
            </a:r>
            <a:br>
              <a:rPr lang="en-US" sz="2700" dirty="0" smtClean="0">
                <a:solidFill>
                  <a:schemeClr val="accent1">
                    <a:lumMod val="60000"/>
                    <a:lumOff val="40000"/>
                  </a:schemeClr>
                </a:solidFill>
                <a:ea typeface="+mj-ea"/>
              </a:rPr>
            </a:br>
            <a:r>
              <a:rPr lang="en-US" sz="2700" dirty="0" smtClean="0">
                <a:solidFill>
                  <a:schemeClr val="accent1">
                    <a:lumMod val="60000"/>
                    <a:lumOff val="40000"/>
                  </a:schemeClr>
                </a:solidFill>
                <a:ea typeface="+mj-ea"/>
              </a:rPr>
              <a:t/>
            </a:r>
            <a:br>
              <a:rPr lang="en-US" sz="2700" dirty="0" smtClean="0">
                <a:solidFill>
                  <a:schemeClr val="accent1">
                    <a:lumMod val="60000"/>
                    <a:lumOff val="40000"/>
                  </a:schemeClr>
                </a:solidFill>
                <a:ea typeface="+mj-ea"/>
              </a:rPr>
            </a:br>
            <a:r>
              <a:rPr lang="en-US" sz="2700" dirty="0" smtClean="0">
                <a:solidFill>
                  <a:schemeClr val="accent1">
                    <a:lumMod val="60000"/>
                    <a:lumOff val="40000"/>
                  </a:schemeClr>
                </a:solidFill>
                <a:ea typeface="+mj-ea"/>
              </a:rPr>
              <a:t>International AIDS Conference</a:t>
            </a:r>
            <a:br>
              <a:rPr lang="en-US" sz="2700" dirty="0" smtClean="0">
                <a:solidFill>
                  <a:schemeClr val="accent1">
                    <a:lumMod val="60000"/>
                    <a:lumOff val="40000"/>
                  </a:schemeClr>
                </a:solidFill>
                <a:ea typeface="+mj-ea"/>
              </a:rPr>
            </a:br>
            <a:r>
              <a:rPr lang="en-US" sz="2700" smtClean="0">
                <a:solidFill>
                  <a:schemeClr val="accent1">
                    <a:lumMod val="60000"/>
                    <a:lumOff val="40000"/>
                  </a:schemeClr>
                </a:solidFill>
                <a:ea typeface="+mj-ea"/>
              </a:rPr>
              <a:t>July </a:t>
            </a:r>
            <a:r>
              <a:rPr lang="en-US" sz="2700" smtClean="0">
                <a:solidFill>
                  <a:schemeClr val="accent1">
                    <a:lumMod val="60000"/>
                    <a:lumOff val="40000"/>
                  </a:schemeClr>
                </a:solidFill>
                <a:ea typeface="+mj-ea"/>
              </a:rPr>
              <a:t>25, </a:t>
            </a:r>
            <a:r>
              <a:rPr lang="en-US" sz="2700" dirty="0" smtClean="0">
                <a:solidFill>
                  <a:schemeClr val="accent1">
                    <a:lumMod val="60000"/>
                    <a:lumOff val="40000"/>
                  </a:schemeClr>
                </a:solidFill>
                <a:ea typeface="+mj-ea"/>
              </a:rPr>
              <a:t>2018    Amsterdam</a:t>
            </a:r>
            <a:br>
              <a:rPr lang="en-US" sz="2700" dirty="0" smtClean="0">
                <a:solidFill>
                  <a:schemeClr val="accent1">
                    <a:lumMod val="60000"/>
                    <a:lumOff val="40000"/>
                  </a:schemeClr>
                </a:solidFill>
                <a:ea typeface="+mj-ea"/>
              </a:rPr>
            </a:br>
            <a:endParaRPr lang="en-US" dirty="0">
              <a:solidFill>
                <a:schemeClr val="accent1">
                  <a:lumMod val="60000"/>
                  <a:lumOff val="40000"/>
                </a:schemeClr>
              </a:solidFill>
              <a:ea typeface="+mj-ea"/>
            </a:endParaRPr>
          </a:p>
        </p:txBody>
      </p:sp>
      <p:sp>
        <p:nvSpPr>
          <p:cNvPr id="10243" name="Rectangle 3"/>
          <p:cNvSpPr>
            <a:spLocks noGrp="1" noChangeArrowheads="1"/>
          </p:cNvSpPr>
          <p:nvPr>
            <p:ph type="subTitle" idx="1"/>
          </p:nvPr>
        </p:nvSpPr>
        <p:spPr>
          <a:xfrm>
            <a:off x="1219200" y="5486400"/>
            <a:ext cx="6400800" cy="914400"/>
          </a:xfrm>
        </p:spPr>
        <p:txBody>
          <a:bodyPr/>
          <a:lstStyle/>
          <a:p>
            <a:pPr eaLnBrk="1" hangingPunct="1">
              <a:defRPr/>
            </a:pPr>
            <a:r>
              <a:rPr lang="en-US" altLang="en-US" sz="1600" b="1" dirty="0" smtClean="0">
                <a:solidFill>
                  <a:schemeClr val="accent5"/>
                </a:solidFill>
              </a:rPr>
              <a:t>Daniel Wolfe</a:t>
            </a:r>
          </a:p>
          <a:p>
            <a:pPr eaLnBrk="1" hangingPunct="1">
              <a:defRPr/>
            </a:pPr>
            <a:r>
              <a:rPr lang="en-US" altLang="en-US" sz="1600" i="1" dirty="0" smtClean="0">
                <a:solidFill>
                  <a:schemeClr val="accent5"/>
                </a:solidFill>
              </a:rPr>
              <a:t>Director, International Harm Reduction Development</a:t>
            </a:r>
          </a:p>
          <a:p>
            <a:pPr eaLnBrk="1" hangingPunct="1">
              <a:defRPr/>
            </a:pPr>
            <a:r>
              <a:rPr lang="en-US" altLang="en-US" sz="1600" i="1" dirty="0" smtClean="0">
                <a:solidFill>
                  <a:schemeClr val="accent5"/>
                </a:solidFill>
              </a:rPr>
              <a:t>Public Health Program</a:t>
            </a:r>
          </a:p>
          <a:p>
            <a:pPr eaLnBrk="1" hangingPunct="1">
              <a:defRPr/>
            </a:pPr>
            <a:r>
              <a:rPr lang="en-US" altLang="en-US" sz="1600" dirty="0" smtClean="0">
                <a:solidFill>
                  <a:schemeClr val="accent5"/>
                </a:solidFill>
              </a:rPr>
              <a:t>Daniel.wolfe@opensocietyfoundations.org</a:t>
            </a:r>
          </a:p>
        </p:txBody>
      </p:sp>
      <p:pic>
        <p:nvPicPr>
          <p:cNvPr id="2" name="Picture 1"/>
          <p:cNvPicPr>
            <a:picLocks noChangeAspect="1"/>
          </p:cNvPicPr>
          <p:nvPr/>
        </p:nvPicPr>
        <p:blipFill>
          <a:blip r:embed="rId3"/>
          <a:stretch>
            <a:fillRect/>
          </a:stretch>
        </p:blipFill>
        <p:spPr>
          <a:xfrm>
            <a:off x="6629400" y="5796332"/>
            <a:ext cx="2286000" cy="6381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anose="05020102010507070707" pitchFamily="18" charset="2"/>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alibri" panose="020F0502020204030204" pitchFamily="34" charset="0"/>
                <a:ea typeface="MS PGothic" panose="020B0600070205080204" pitchFamily="34" charset="-128"/>
              </a:defRPr>
            </a:lvl9pPr>
          </a:lstStyle>
          <a:p>
            <a:pPr>
              <a:buClrTx/>
              <a:buSzTx/>
              <a:buFontTx/>
              <a:buNone/>
            </a:pPr>
            <a:fld id="{906A7C3A-0EA2-4536-9428-A1340CD2C8E0}" type="slidenum">
              <a:rPr lang="en-US" altLang="en-US" sz="1200" smtClean="0">
                <a:solidFill>
                  <a:srgbClr val="3F3F3F"/>
                </a:solidFill>
                <a:latin typeface="Arial" panose="020B0604020202020204" pitchFamily="34" charset="0"/>
              </a:rPr>
              <a:pPr>
                <a:buClrTx/>
                <a:buSzTx/>
                <a:buFontTx/>
                <a:buNone/>
              </a:pPr>
              <a:t>10</a:t>
            </a:fld>
            <a:endParaRPr lang="en-US" altLang="en-US" sz="1200" smtClean="0">
              <a:solidFill>
                <a:srgbClr val="3F3F3F"/>
              </a:solidFill>
              <a:latin typeface="Arial" panose="020B0604020202020204" pitchFamily="34" charset="0"/>
            </a:endParaRPr>
          </a:p>
        </p:txBody>
      </p:sp>
      <p:sp>
        <p:nvSpPr>
          <p:cNvPr id="22531" name="Rectangle 2"/>
          <p:cNvSpPr>
            <a:spLocks noGrp="1" noChangeArrowheads="1"/>
          </p:cNvSpPr>
          <p:nvPr>
            <p:ph type="title"/>
          </p:nvPr>
        </p:nvSpPr>
        <p:spPr>
          <a:xfrm>
            <a:off x="457200" y="155575"/>
            <a:ext cx="8229600" cy="1252538"/>
          </a:xfrm>
        </p:spPr>
        <p:txBody>
          <a:bodyPr/>
          <a:lstStyle/>
          <a:p>
            <a:pPr eaLnBrk="1" hangingPunct="1"/>
            <a:r>
              <a:rPr lang="en-US" altLang="en-US" sz="4000" dirty="0" smtClean="0"/>
              <a:t>Treatment for All</a:t>
            </a:r>
          </a:p>
        </p:txBody>
      </p:sp>
      <p:pic>
        <p:nvPicPr>
          <p:cNvPr id="22532" name="Picture 7" descr="chinese compulsory detox center.jpg"/>
          <p:cNvPicPr>
            <a:picLocks noGrp="1" noChangeAspect="1"/>
          </p:cNvPicPr>
          <p:nvPr>
            <p:ph type="body" idx="1"/>
          </p:nvPr>
        </p:nvPicPr>
        <p:blipFill>
          <a:blip r:embed="rId3">
            <a:extLst>
              <a:ext uri="{28A0092B-C50C-407E-A947-70E740481C1C}">
                <a14:useLocalDpi xmlns:a14="http://schemas.microsoft.com/office/drawing/2010/main" val="0"/>
              </a:ext>
            </a:extLst>
          </a:blip>
          <a:srcRect l="389" b="19565"/>
          <a:stretch>
            <a:fillRect/>
          </a:stretch>
        </p:blipFill>
        <p:spPr>
          <a:xfrm>
            <a:off x="0" y="1447800"/>
            <a:ext cx="9144000" cy="5410200"/>
          </a:xfr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extLst/>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smtClean="0">
                <a:solidFill>
                  <a:schemeClr val="accent1">
                    <a:satMod val="150000"/>
                  </a:schemeClr>
                </a:solidFill>
                <a:ea typeface="+mj-ea"/>
              </a:rPr>
              <a:t>Framing bias #2—Biotechnologies</a:t>
            </a:r>
            <a:endParaRPr lang="en-US" dirty="0">
              <a:solidFill>
                <a:schemeClr val="accent1">
                  <a:satMod val="150000"/>
                </a:schemeClr>
              </a:solidFill>
              <a:ea typeface="+mj-ea"/>
            </a:endParaRPr>
          </a:p>
        </p:txBody>
      </p:sp>
      <p:sp>
        <p:nvSpPr>
          <p:cNvPr id="6" name="Rectangle 3"/>
          <p:cNvSpPr txBox="1">
            <a:spLocks noChangeArrowheads="1"/>
          </p:cNvSpPr>
          <p:nvPr/>
        </p:nvSpPr>
        <p:spPr bwMode="auto">
          <a:xfrm>
            <a:off x="222942" y="2057400"/>
            <a:ext cx="3358458" cy="4306906"/>
          </a:xfrm>
          <a:prstGeom prst="rect">
            <a:avLst/>
          </a:prstGeom>
          <a:noFill/>
          <a:ln w="9525">
            <a:noFill/>
            <a:miter lim="800000"/>
            <a:headEnd/>
            <a:tailEnd/>
          </a:ln>
        </p:spPr>
        <p:txBody>
          <a:bodyPr lIns="54864" tIns="91440"/>
          <a:lstStyle/>
          <a:p>
            <a:pPr marL="438150" indent="-319088" eaLnBrk="1" hangingPunct="1">
              <a:lnSpc>
                <a:spcPct val="90000"/>
              </a:lnSpc>
              <a:buClr>
                <a:schemeClr val="accent1"/>
              </a:buClr>
              <a:buSzPct val="80000"/>
              <a:defRPr/>
            </a:pPr>
            <a:endParaRPr lang="en-CA" sz="2000" dirty="0">
              <a:latin typeface="Arial Unicode MS" pitchFamily="34"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018" y="4511757"/>
            <a:ext cx="3230033" cy="2325624"/>
          </a:xfrm>
          <a:prstGeom prst="rect">
            <a:avLst/>
          </a:prstGeom>
        </p:spPr>
      </p:pic>
      <p:pic>
        <p:nvPicPr>
          <p:cNvPr id="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472" y="4088969"/>
            <a:ext cx="4689128"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824" y="4483713"/>
            <a:ext cx="2850776" cy="64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stretch>
            <a:fillRect/>
          </a:stretch>
        </p:blipFill>
        <p:spPr>
          <a:xfrm>
            <a:off x="6598389" y="1612191"/>
            <a:ext cx="2393212" cy="1740609"/>
          </a:xfrm>
          <a:prstGeom prst="rect">
            <a:avLst/>
          </a:prstGeom>
        </p:spPr>
      </p:pic>
      <p:pic>
        <p:nvPicPr>
          <p:cNvPr id="4" name="Picture 3"/>
          <p:cNvPicPr>
            <a:picLocks noChangeAspect="1"/>
          </p:cNvPicPr>
          <p:nvPr/>
        </p:nvPicPr>
        <p:blipFill>
          <a:blip r:embed="rId7"/>
          <a:stretch>
            <a:fillRect/>
          </a:stretch>
        </p:blipFill>
        <p:spPr>
          <a:xfrm>
            <a:off x="5934551" y="4511757"/>
            <a:ext cx="3238500" cy="2381711"/>
          </a:xfrm>
          <a:prstGeom prst="rect">
            <a:avLst/>
          </a:prstGeom>
        </p:spPr>
      </p:pic>
      <p:pic>
        <p:nvPicPr>
          <p:cNvPr id="7" name="Picture 6"/>
          <p:cNvPicPr>
            <a:picLocks noChangeAspect="1"/>
          </p:cNvPicPr>
          <p:nvPr/>
        </p:nvPicPr>
        <p:blipFill>
          <a:blip r:embed="rId8"/>
          <a:stretch>
            <a:fillRect/>
          </a:stretch>
        </p:blipFill>
        <p:spPr>
          <a:xfrm>
            <a:off x="0" y="1431895"/>
            <a:ext cx="5791200" cy="20544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185445"/>
            <a:ext cx="8229600" cy="1119153"/>
          </a:xfrm>
          <a:extLst/>
        </p:spPr>
        <p:txBody>
          <a:bodyPr rtlCol="0">
            <a:normAutofit fontScale="90000"/>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smtClean="0">
                <a:solidFill>
                  <a:schemeClr val="accent1">
                    <a:satMod val="150000"/>
                  </a:schemeClr>
                </a:solidFill>
                <a:ea typeface="+mj-ea"/>
              </a:rPr>
              <a:t>Framing Bias #3: HIV (and abstinence) as outcomes of interest</a:t>
            </a:r>
            <a:endParaRPr lang="en-US" dirty="0">
              <a:solidFill>
                <a:schemeClr val="accent1">
                  <a:satMod val="150000"/>
                </a:schemeClr>
              </a:solidFill>
              <a:ea typeface="+mj-ea"/>
            </a:endParaRP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15599"/>
            <a:ext cx="3028950" cy="180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4343400"/>
            <a:ext cx="2952750" cy="22098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47" y="4219398"/>
            <a:ext cx="3276600" cy="2667000"/>
          </a:xfrm>
          <a:prstGeom prst="rect">
            <a:avLst/>
          </a:prstGeom>
        </p:spPr>
      </p:pic>
      <p:pic>
        <p:nvPicPr>
          <p:cNvPr id="6" name="Picture 5"/>
          <p:cNvPicPr>
            <a:picLocks noChangeAspect="1"/>
          </p:cNvPicPr>
          <p:nvPr/>
        </p:nvPicPr>
        <p:blipFill>
          <a:blip r:embed="rId6"/>
          <a:stretch>
            <a:fillRect/>
          </a:stretch>
        </p:blipFill>
        <p:spPr>
          <a:xfrm>
            <a:off x="13447" y="1447801"/>
            <a:ext cx="3263153" cy="262839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4800" y="58936"/>
            <a:ext cx="8229600" cy="1447800"/>
          </a:xfrm>
        </p:spPr>
        <p:txBody>
          <a:bodyPr/>
          <a:lstStyle/>
          <a:p>
            <a:r>
              <a:rPr lang="en-US" altLang="en-US" dirty="0" smtClean="0"/>
              <a:t>Under our Skin?  A future joining all three biases?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028310"/>
            <a:ext cx="4385062" cy="237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04516" y="3700613"/>
            <a:ext cx="3190782" cy="249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905000"/>
            <a:ext cx="2796709" cy="186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65415" y="1905000"/>
            <a:ext cx="2468985" cy="139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t>Law enforcement as new market?</a:t>
            </a:r>
          </a:p>
        </p:txBody>
      </p:sp>
      <p:pic>
        <p:nvPicPr>
          <p:cNvPr id="3481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1828800"/>
            <a:ext cx="707707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Back to Basics</a:t>
            </a:r>
          </a:p>
        </p:txBody>
      </p:sp>
      <p:sp>
        <p:nvSpPr>
          <p:cNvPr id="35843" name="Rectangle 2"/>
          <p:cNvSpPr>
            <a:spLocks noChangeArrowheads="1"/>
          </p:cNvSpPr>
          <p:nvPr/>
        </p:nvSpPr>
        <p:spPr bwMode="auto">
          <a:xfrm>
            <a:off x="914400" y="2514600"/>
            <a:ext cx="5943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100" dirty="0">
                <a:solidFill>
                  <a:srgbClr val="1F497D"/>
                </a:solidFill>
                <a:latin typeface="Calibri" panose="020F0502020204030204" pitchFamily="34" charset="0"/>
                <a:cs typeface="Calibri" panose="020F0502020204030204" pitchFamily="34" charset="0"/>
              </a:rPr>
              <a:t> </a:t>
            </a:r>
            <a:endParaRPr lang="en-US" altLang="en-US" sz="1200" dirty="0">
              <a:latin typeface="Times New Roman" panose="02020603050405020304" pitchFamily="18" charset="0"/>
              <a:cs typeface="Calibri" panose="020F0502020204030204" pitchFamily="34" charset="0"/>
            </a:endParaRPr>
          </a:p>
        </p:txBody>
      </p:sp>
      <p:sp>
        <p:nvSpPr>
          <p:cNvPr id="2" name="TextBox 1"/>
          <p:cNvSpPr txBox="1"/>
          <p:nvPr/>
        </p:nvSpPr>
        <p:spPr>
          <a:xfrm>
            <a:off x="1084281" y="5719949"/>
            <a:ext cx="7696200" cy="1569660"/>
          </a:xfrm>
          <a:prstGeom prst="rect">
            <a:avLst/>
          </a:prstGeom>
          <a:noFill/>
        </p:spPr>
        <p:txBody>
          <a:bodyPr wrap="square" rtlCol="0">
            <a:spAutoFit/>
          </a:bodyPr>
          <a:lstStyle/>
          <a:p>
            <a:r>
              <a:rPr lang="en-US" sz="3200" dirty="0" smtClean="0"/>
              <a:t>People’s needs, not system needs</a:t>
            </a:r>
          </a:p>
          <a:p>
            <a:r>
              <a:rPr lang="en-US" sz="3200" dirty="0" smtClean="0"/>
              <a:t>Human values, not health interventions</a:t>
            </a:r>
          </a:p>
          <a:p>
            <a:endParaRPr lang="en-US" sz="3200" dirty="0"/>
          </a:p>
        </p:txBody>
      </p:sp>
      <p:pic>
        <p:nvPicPr>
          <p:cNvPr id="3" name="Picture 2"/>
          <p:cNvPicPr>
            <a:picLocks noChangeAspect="1"/>
          </p:cNvPicPr>
          <p:nvPr/>
        </p:nvPicPr>
        <p:blipFill>
          <a:blip r:embed="rId3"/>
          <a:stretch>
            <a:fillRect/>
          </a:stretch>
        </p:blipFill>
        <p:spPr>
          <a:xfrm>
            <a:off x="914400" y="1803943"/>
            <a:ext cx="8035962" cy="3743325"/>
          </a:xfrm>
          <a:prstGeom prst="rect">
            <a:avLst/>
          </a:prstGeom>
        </p:spPr>
      </p:pic>
      <p:sp>
        <p:nvSpPr>
          <p:cNvPr id="4" name="TextBox 3"/>
          <p:cNvSpPr txBox="1"/>
          <p:nvPr/>
        </p:nvSpPr>
        <p:spPr>
          <a:xfrm>
            <a:off x="6892962" y="5701343"/>
            <a:ext cx="2057400" cy="276999"/>
          </a:xfrm>
          <a:prstGeom prst="rect">
            <a:avLst/>
          </a:prstGeom>
          <a:noFill/>
        </p:spPr>
        <p:txBody>
          <a:bodyPr wrap="square" rtlCol="0">
            <a:spAutoFit/>
          </a:bodyPr>
          <a:lstStyle/>
          <a:p>
            <a:r>
              <a:rPr lang="en-US" sz="1200" dirty="0" smtClean="0"/>
              <a:t>Photo:  Mainline</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and powerful, not static and contained</a:t>
            </a:r>
            <a:endParaRPr lang="en-US" dirty="0"/>
          </a:p>
        </p:txBody>
      </p:sp>
      <p:sp>
        <p:nvSpPr>
          <p:cNvPr id="3" name="AutoShape 2" descr="Image result for flowing wa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828800"/>
            <a:ext cx="7162800" cy="3471863"/>
          </a:xfrm>
          <a:prstGeom prst="rect">
            <a:avLst/>
          </a:prstGeom>
        </p:spPr>
      </p:pic>
      <p:sp>
        <p:nvSpPr>
          <p:cNvPr id="6" name="TextBox 5"/>
          <p:cNvSpPr txBox="1"/>
          <p:nvPr/>
        </p:nvSpPr>
        <p:spPr>
          <a:xfrm>
            <a:off x="2514600" y="5726113"/>
            <a:ext cx="6934200" cy="461665"/>
          </a:xfrm>
          <a:prstGeom prst="rect">
            <a:avLst/>
          </a:prstGeom>
          <a:noFill/>
        </p:spPr>
        <p:txBody>
          <a:bodyPr wrap="square" rtlCol="0">
            <a:spAutoFit/>
          </a:bodyPr>
          <a:lstStyle/>
          <a:p>
            <a:r>
              <a:rPr lang="en-US" dirty="0" smtClean="0"/>
              <a:t>Thank you for your attention!</a:t>
            </a:r>
            <a:endParaRPr lang="en-US" dirty="0"/>
          </a:p>
        </p:txBody>
      </p:sp>
    </p:spTree>
    <p:extLst>
      <p:ext uri="{BB962C8B-B14F-4D97-AF65-F5344CB8AC3E}">
        <p14:creationId xmlns:p14="http://schemas.microsoft.com/office/powerpoint/2010/main" val="1410150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066800"/>
            <a:ext cx="4038600" cy="4343400"/>
          </a:xfrm>
          <a:prstGeom prst="rect">
            <a:avLst/>
          </a:prstGeom>
        </p:spPr>
      </p:pic>
      <p:sp>
        <p:nvSpPr>
          <p:cNvPr id="2" name="TextBox 1"/>
          <p:cNvSpPr txBox="1"/>
          <p:nvPr/>
        </p:nvSpPr>
        <p:spPr>
          <a:xfrm>
            <a:off x="3048000" y="5867400"/>
            <a:ext cx="5105400" cy="461665"/>
          </a:xfrm>
          <a:prstGeom prst="rect">
            <a:avLst/>
          </a:prstGeom>
          <a:noFill/>
        </p:spPr>
        <p:txBody>
          <a:bodyPr wrap="square" rtlCol="0">
            <a:spAutoFit/>
          </a:bodyPr>
          <a:lstStyle/>
          <a:p>
            <a:r>
              <a:rPr lang="en-US" dirty="0" smtClean="0"/>
              <a:t>How are we doing?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75" y="704850"/>
            <a:ext cx="771525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2"/>
          <p:cNvSpPr txBox="1">
            <a:spLocks noChangeArrowheads="1"/>
          </p:cNvSpPr>
          <p:nvPr/>
        </p:nvSpPr>
        <p:spPr bwMode="auto">
          <a:xfrm>
            <a:off x="838200" y="6324600"/>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400"/>
              <a:t>HRI, Global State of Harm Reduction 2016, https://www.hri.global/contents/1739</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876800"/>
            <a:ext cx="8653463" cy="1015663"/>
          </a:xfrm>
          <a:prstGeom prst="rect">
            <a:avLst/>
          </a:prstGeom>
        </p:spPr>
        <p:txBody>
          <a:bodyPr wrap="square">
            <a:spAutoFit/>
          </a:bodyPr>
          <a:lstStyle/>
          <a:p>
            <a:r>
              <a:rPr lang="en-US" sz="2000" dirty="0"/>
              <a:t>Less than 1% of PWID live in countries with high coverage of both NSP and OST (&gt;200 needle-syringes distributed per PWID and &gt;40 OST recipients per 100 PWID).</a:t>
            </a:r>
          </a:p>
        </p:txBody>
      </p:sp>
      <p:sp>
        <p:nvSpPr>
          <p:cNvPr id="4" name="TextBox 3"/>
          <p:cNvSpPr txBox="1"/>
          <p:nvPr/>
        </p:nvSpPr>
        <p:spPr>
          <a:xfrm>
            <a:off x="609600" y="6400800"/>
            <a:ext cx="7848600" cy="307777"/>
          </a:xfrm>
          <a:prstGeom prst="rect">
            <a:avLst/>
          </a:prstGeom>
          <a:noFill/>
        </p:spPr>
        <p:txBody>
          <a:bodyPr wrap="square" rtlCol="0">
            <a:spAutoFit/>
          </a:bodyPr>
          <a:lstStyle/>
          <a:p>
            <a:r>
              <a:rPr lang="en-US" sz="1400" dirty="0" smtClean="0"/>
              <a:t>Larney S, Peacock A, Leung J, </a:t>
            </a:r>
            <a:r>
              <a:rPr lang="en-US" sz="1400" dirty="0" err="1" smtClean="0"/>
              <a:t>Colledge</a:t>
            </a:r>
            <a:r>
              <a:rPr lang="en-US" sz="1400" dirty="0" smtClean="0"/>
              <a:t> S et al, 2017  </a:t>
            </a:r>
            <a:endParaRPr lang="en-US" sz="1400" dirty="0"/>
          </a:p>
        </p:txBody>
      </p:sp>
      <p:pic>
        <p:nvPicPr>
          <p:cNvPr id="5" name="Picture 4"/>
          <p:cNvPicPr>
            <a:picLocks noChangeAspect="1"/>
          </p:cNvPicPr>
          <p:nvPr/>
        </p:nvPicPr>
        <p:blipFill>
          <a:blip r:embed="rId3"/>
          <a:stretch>
            <a:fillRect/>
          </a:stretch>
        </p:blipFill>
        <p:spPr>
          <a:xfrm>
            <a:off x="591671" y="260257"/>
            <a:ext cx="8086725" cy="3905250"/>
          </a:xfrm>
          <a:prstGeom prst="rect">
            <a:avLst/>
          </a:prstGeom>
        </p:spPr>
      </p:pic>
    </p:spTree>
    <p:extLst>
      <p:ext uri="{BB962C8B-B14F-4D97-AF65-F5344CB8AC3E}">
        <p14:creationId xmlns:p14="http://schemas.microsoft.com/office/powerpoint/2010/main" val="2047533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2000"/>
            <a:ext cx="754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990600"/>
            <a:ext cx="4038600" cy="4343400"/>
          </a:xfrm>
          <a:prstGeom prst="rect">
            <a:avLst/>
          </a:prstGeom>
        </p:spPr>
      </p:pic>
      <p:sp>
        <p:nvSpPr>
          <p:cNvPr id="2" name="Left Arrow 1"/>
          <p:cNvSpPr/>
          <p:nvPr/>
        </p:nvSpPr>
        <p:spPr>
          <a:xfrm flipH="1" flipV="1">
            <a:off x="1371600" y="3352800"/>
            <a:ext cx="1981200" cy="38100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133600" y="6015335"/>
            <a:ext cx="7162800" cy="461665"/>
          </a:xfrm>
          <a:prstGeom prst="rect">
            <a:avLst/>
          </a:prstGeom>
          <a:noFill/>
        </p:spPr>
        <p:txBody>
          <a:bodyPr wrap="square" rtlCol="0">
            <a:spAutoFit/>
          </a:bodyPr>
          <a:lstStyle/>
          <a:p>
            <a:r>
              <a:rPr lang="en-US" dirty="0" smtClean="0"/>
              <a:t>Not how much harm reduction, but how framed?</a:t>
            </a:r>
            <a:endParaRPr lang="en-US" dirty="0"/>
          </a:p>
        </p:txBody>
      </p:sp>
      <p:sp>
        <p:nvSpPr>
          <p:cNvPr id="9" name="Curved Left Arrow 8"/>
          <p:cNvSpPr/>
          <p:nvPr/>
        </p:nvSpPr>
        <p:spPr>
          <a:xfrm>
            <a:off x="5715000" y="609600"/>
            <a:ext cx="1143000" cy="1018391"/>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Multiply 9"/>
          <p:cNvSpPr/>
          <p:nvPr/>
        </p:nvSpPr>
        <p:spPr>
          <a:xfrm>
            <a:off x="1905000" y="3162300"/>
            <a:ext cx="685800" cy="762000"/>
          </a:xfrm>
          <a:prstGeom prst="mathMultiply">
            <a:avLst/>
          </a:prstGeom>
          <a:solidFill>
            <a:srgbClr val="FF000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2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4" descr="Burkard (drug detention Rus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348" y="1600200"/>
            <a:ext cx="4495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title"/>
          </p:nvPr>
        </p:nvSpPr>
        <p:spPr>
          <a:extLst/>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sz="4000" dirty="0" smtClean="0">
                <a:solidFill>
                  <a:schemeClr val="accent1">
                    <a:satMod val="150000"/>
                  </a:schemeClr>
                </a:solidFill>
                <a:ea typeface="+mj-ea"/>
              </a:rPr>
              <a:t>Framing bias #1—Control and Contain</a:t>
            </a:r>
            <a:endParaRPr lang="en-US" sz="4000" dirty="0">
              <a:solidFill>
                <a:schemeClr val="accent1">
                  <a:satMod val="150000"/>
                </a:schemeClr>
              </a:solidFill>
              <a:ea typeface="+mj-ea"/>
            </a:endParaRPr>
          </a:p>
        </p:txBody>
      </p:sp>
      <p:sp>
        <p:nvSpPr>
          <p:cNvPr id="17412" name="Text Box 7"/>
          <p:cNvSpPr txBox="1">
            <a:spLocks noChangeArrowheads="1"/>
          </p:cNvSpPr>
          <p:nvPr/>
        </p:nvSpPr>
        <p:spPr bwMode="auto">
          <a:xfrm>
            <a:off x="4495800" y="3581400"/>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ClrTx/>
              <a:buSzTx/>
              <a:buFontTx/>
              <a:buNone/>
            </a:pPr>
            <a:r>
              <a:rPr lang="en-US" altLang="en-US" sz="1400" dirty="0">
                <a:latin typeface="Arial" panose="020B0604020202020204" pitchFamily="34" charset="0"/>
              </a:rPr>
              <a:t>Photo: Hans-</a:t>
            </a:r>
            <a:r>
              <a:rPr lang="en-US" altLang="en-US" sz="1400" dirty="0" err="1">
                <a:latin typeface="Arial" panose="020B0604020202020204" pitchFamily="34" charset="0"/>
              </a:rPr>
              <a:t>Jurgen</a:t>
            </a:r>
            <a:r>
              <a:rPr lang="en-US" altLang="en-US" sz="1400" dirty="0">
                <a:latin typeface="Arial" panose="020B0604020202020204" pitchFamily="34" charset="0"/>
              </a:rPr>
              <a:t> Burkard  </a:t>
            </a:r>
          </a:p>
        </p:txBody>
      </p:sp>
      <p:sp>
        <p:nvSpPr>
          <p:cNvPr id="6" name="Rectangle 3"/>
          <p:cNvSpPr txBox="1">
            <a:spLocks noChangeArrowheads="1"/>
          </p:cNvSpPr>
          <p:nvPr/>
        </p:nvSpPr>
        <p:spPr bwMode="auto">
          <a:xfrm>
            <a:off x="457200" y="1774825"/>
            <a:ext cx="4038600" cy="4625975"/>
          </a:xfrm>
          <a:prstGeom prst="rect">
            <a:avLst/>
          </a:prstGeom>
          <a:noFill/>
          <a:ln w="9525">
            <a:noFill/>
            <a:miter lim="800000"/>
            <a:headEnd/>
            <a:tailEnd/>
          </a:ln>
        </p:spPr>
        <p:txBody>
          <a:bodyPr lIns="54864" tIns="91440"/>
          <a:lstStyle/>
          <a:p>
            <a:pPr marL="438150" indent="-319088" eaLnBrk="1" hangingPunct="1">
              <a:lnSpc>
                <a:spcPct val="90000"/>
              </a:lnSpc>
              <a:buClr>
                <a:schemeClr val="accent1"/>
              </a:buClr>
              <a:buSzPct val="80000"/>
              <a:buFont typeface="Wingdings" pitchFamily="2" charset="2"/>
              <a:buNone/>
              <a:defRPr/>
            </a:pPr>
            <a:endParaRPr lang="en-US" sz="1900" dirty="0">
              <a:latin typeface="Arial Unicode MS" pitchFamily="34" charset="-128"/>
            </a:endParaRPr>
          </a:p>
          <a:p>
            <a:pPr marL="438150" indent="-319088" eaLnBrk="1" hangingPunct="1">
              <a:lnSpc>
                <a:spcPct val="90000"/>
              </a:lnSpc>
              <a:buClr>
                <a:schemeClr val="accent1"/>
              </a:buClr>
              <a:buSzPct val="80000"/>
              <a:buFont typeface="Wingdings" pitchFamily="2" charset="2"/>
              <a:buChar char="ü"/>
              <a:defRPr/>
            </a:pPr>
            <a:r>
              <a:rPr lang="en-CA" sz="2000" dirty="0" smtClean="0">
                <a:latin typeface="Arial Unicode MS" pitchFamily="34" charset="-128"/>
              </a:rPr>
              <a:t>Saying “health issue rather than criminal issue” not enough</a:t>
            </a:r>
          </a:p>
          <a:p>
            <a:pPr marL="438150" indent="-319088" eaLnBrk="1" hangingPunct="1">
              <a:lnSpc>
                <a:spcPct val="90000"/>
              </a:lnSpc>
              <a:buClr>
                <a:schemeClr val="accent1"/>
              </a:buClr>
              <a:buSzPct val="80000"/>
              <a:defRPr/>
            </a:pPr>
            <a:endParaRPr lang="en-CA" sz="2000" dirty="0">
              <a:latin typeface="Arial Unicode MS" pitchFamily="34" charset="-128"/>
            </a:endParaRPr>
          </a:p>
          <a:p>
            <a:pPr marL="438150" indent="-319088" eaLnBrk="1" hangingPunct="1">
              <a:lnSpc>
                <a:spcPct val="90000"/>
              </a:lnSpc>
              <a:buClr>
                <a:schemeClr val="accent1"/>
              </a:buClr>
              <a:buSzPct val="80000"/>
              <a:buFont typeface="Wingdings" pitchFamily="2" charset="2"/>
              <a:buChar char="ü"/>
              <a:defRPr/>
            </a:pPr>
            <a:r>
              <a:rPr lang="en-CA" sz="2000" dirty="0" smtClean="0">
                <a:latin typeface="Arial Unicode MS" pitchFamily="34" charset="-128"/>
              </a:rPr>
              <a:t>Form and language of public health interventions often echo those of enforcement</a:t>
            </a:r>
            <a:br>
              <a:rPr lang="en-CA" sz="2000" dirty="0" smtClean="0">
                <a:latin typeface="Arial Unicode MS" pitchFamily="34" charset="-128"/>
              </a:rPr>
            </a:br>
            <a:endParaRPr lang="en-CA" sz="2000" dirty="0" smtClean="0">
              <a:latin typeface="Arial Unicode MS" pitchFamily="34" charset="-128"/>
            </a:endParaRPr>
          </a:p>
          <a:p>
            <a:pPr marL="438150" indent="-319088" eaLnBrk="1" hangingPunct="1">
              <a:lnSpc>
                <a:spcPct val="90000"/>
              </a:lnSpc>
              <a:buClr>
                <a:schemeClr val="accent1"/>
              </a:buClr>
              <a:buSzPct val="80000"/>
              <a:buFont typeface="Wingdings" pitchFamily="2" charset="2"/>
              <a:buChar char="ü"/>
              <a:defRPr/>
            </a:pPr>
            <a:endParaRPr lang="en-CA" sz="2000" dirty="0">
              <a:latin typeface="Arial Unicode MS" pitchFamily="34" charset="-128"/>
            </a:endParaRPr>
          </a:p>
          <a:p>
            <a:pPr marL="438150" indent="-319088" eaLnBrk="1" hangingPunct="1">
              <a:lnSpc>
                <a:spcPct val="90000"/>
              </a:lnSpc>
              <a:buClr>
                <a:schemeClr val="accent1"/>
              </a:buClr>
              <a:buSzPct val="80000"/>
              <a:defRPr/>
            </a:pPr>
            <a:endParaRPr lang="en-CA" sz="2000" dirty="0">
              <a:latin typeface="Arial Unicode MS" pitchFamily="34" charset="-128"/>
            </a:endParaRPr>
          </a:p>
        </p:txBody>
      </p:sp>
      <p:pic>
        <p:nvPicPr>
          <p:cNvPr id="2" name="Picture 1"/>
          <p:cNvPicPr>
            <a:picLocks noChangeAspect="1"/>
          </p:cNvPicPr>
          <p:nvPr/>
        </p:nvPicPr>
        <p:blipFill>
          <a:blip r:embed="rId4"/>
          <a:stretch>
            <a:fillRect/>
          </a:stretch>
        </p:blipFill>
        <p:spPr>
          <a:xfrm>
            <a:off x="4428173" y="4078224"/>
            <a:ext cx="4624387" cy="258267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5575"/>
            <a:ext cx="8229600" cy="1252538"/>
          </a:xfrm>
        </p:spPr>
        <p:txBody>
          <a:bodyPr/>
          <a:lstStyle/>
          <a:p>
            <a:pPr eaLnBrk="1" hangingPunct="1"/>
            <a:r>
              <a:rPr lang="en-US" altLang="en-US" sz="4000" smtClean="0"/>
              <a:t>Universal testing</a:t>
            </a:r>
          </a:p>
        </p:txBody>
      </p:sp>
      <p:sp>
        <p:nvSpPr>
          <p:cNvPr id="2048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anose="05020102010507070707" pitchFamily="18" charset="2"/>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alibri" panose="020F0502020204030204" pitchFamily="34" charset="0"/>
                <a:ea typeface="MS PGothic" panose="020B0600070205080204" pitchFamily="34" charset="-128"/>
              </a:defRPr>
            </a:lvl9pPr>
          </a:lstStyle>
          <a:p>
            <a:pPr>
              <a:buClrTx/>
              <a:buSzTx/>
              <a:buFontTx/>
              <a:buNone/>
            </a:pPr>
            <a:fld id="{2EAF5AC3-3974-400F-AAA9-0A80AB99F30F}" type="slidenum">
              <a:rPr lang="en-US" altLang="en-US" sz="1200" smtClean="0">
                <a:solidFill>
                  <a:srgbClr val="3F3F3F"/>
                </a:solidFill>
                <a:latin typeface="Arial" panose="020B0604020202020204" pitchFamily="34" charset="0"/>
              </a:rPr>
              <a:pPr>
                <a:buClrTx/>
                <a:buSzTx/>
                <a:buFontTx/>
                <a:buNone/>
              </a:pPr>
              <a:t>8</a:t>
            </a:fld>
            <a:endParaRPr lang="en-US" altLang="en-US" sz="1200" smtClean="0">
              <a:solidFill>
                <a:srgbClr val="3F3F3F"/>
              </a:solidFill>
              <a:latin typeface="Arial" panose="020B0604020202020204" pitchFamily="34" charset="0"/>
            </a:endParaRPr>
          </a:p>
        </p:txBody>
      </p:sp>
      <p:pic>
        <p:nvPicPr>
          <p:cNvPr id="20484" name="Picture 5" descr="Burkard (arrests 2 Rus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80772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Burkard HI-RES (arrests 2 Russ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11052"/>
            <a:ext cx="4572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a:srcRect/>
          <a:stretch>
            <a:fillRect/>
          </a:stretch>
        </p:blipFill>
        <p:spPr bwMode="auto">
          <a:xfrm>
            <a:off x="0" y="1322706"/>
            <a:ext cx="4572000" cy="3614738"/>
          </a:xfrm>
          <a:prstGeom prst="rect">
            <a:avLst/>
          </a:prstGeom>
          <a:noFill/>
          <a:ln w="9525">
            <a:noFill/>
            <a:miter lim="800000"/>
            <a:headEnd/>
            <a:tailEnd/>
          </a:ln>
        </p:spPr>
      </p:pic>
      <p:pic>
        <p:nvPicPr>
          <p:cNvPr id="8" name="Picture 1030" descr="Thailand 7"/>
          <p:cNvPicPr>
            <a:picLocks noChangeAspect="1" noChangeArrowheads="1"/>
          </p:cNvPicPr>
          <p:nvPr/>
        </p:nvPicPr>
        <p:blipFill>
          <a:blip r:embed="rId6"/>
          <a:srcRect/>
          <a:stretch>
            <a:fillRect/>
          </a:stretch>
        </p:blipFill>
        <p:spPr bwMode="auto">
          <a:xfrm>
            <a:off x="430306" y="4724400"/>
            <a:ext cx="3307976" cy="29845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0" y="0"/>
            <a:ext cx="8229600" cy="1252538"/>
          </a:xfrm>
        </p:spPr>
        <p:txBody>
          <a:bodyPr/>
          <a:lstStyle/>
          <a:p>
            <a:pPr eaLnBrk="1" hangingPunct="1"/>
            <a:r>
              <a:rPr lang="en-US" altLang="en-US" sz="4000" smtClean="0"/>
              <a:t>Surveillance</a:t>
            </a:r>
          </a:p>
        </p:txBody>
      </p:sp>
      <p:pic>
        <p:nvPicPr>
          <p:cNvPr id="21507" name="Picture 5" descr="ch6_mexicopatro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368425"/>
            <a:ext cx="4572000" cy="3071813"/>
          </a:xfrm>
          <a:noFill/>
        </p:spPr>
      </p:pic>
      <p:sp>
        <p:nvSpPr>
          <p:cNvPr id="2150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anose="05020102010507070707" pitchFamily="18" charset="2"/>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alibri" panose="020F0502020204030204" pitchFamily="34" charset="0"/>
                <a:ea typeface="MS PGothic" panose="020B0600070205080204" pitchFamily="34" charset="-128"/>
              </a:defRPr>
            </a:lvl9pPr>
          </a:lstStyle>
          <a:p>
            <a:pPr>
              <a:buClrTx/>
              <a:buSzTx/>
              <a:buFontTx/>
              <a:buNone/>
            </a:pPr>
            <a:fld id="{132CD97C-3975-4E88-B582-9710D56751CE}" type="slidenum">
              <a:rPr lang="en-US" altLang="en-US" sz="1200" smtClean="0">
                <a:solidFill>
                  <a:srgbClr val="3F3F3F"/>
                </a:solidFill>
                <a:latin typeface="Arial" panose="020B0604020202020204" pitchFamily="34" charset="0"/>
              </a:rPr>
              <a:pPr>
                <a:buClrTx/>
                <a:buSzTx/>
                <a:buFontTx/>
                <a:buNone/>
              </a:pPr>
              <a:t>9</a:t>
            </a:fld>
            <a:endParaRPr lang="en-US" altLang="en-US" sz="1200" smtClean="0">
              <a:solidFill>
                <a:srgbClr val="3F3F3F"/>
              </a:solidFill>
              <a:latin typeface="Arial" panose="020B0604020202020204" pitchFamily="34" charset="0"/>
            </a:endParaRPr>
          </a:p>
        </p:txBody>
      </p:sp>
      <p:pic>
        <p:nvPicPr>
          <p:cNvPr id="21509" name="Picture 6" descr="Ch3_b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743200"/>
            <a:ext cx="480060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4812</TotalTime>
  <Words>363</Words>
  <Application>Microsoft Office PowerPoint</Application>
  <PresentationFormat>On-screen Show (4:3)</PresentationFormat>
  <Paragraphs>57</Paragraphs>
  <Slides>16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 Unicode MS</vt:lpstr>
      <vt:lpstr>MS PGothic</vt:lpstr>
      <vt:lpstr>Arial</vt:lpstr>
      <vt:lpstr>Calibri</vt:lpstr>
      <vt:lpstr>Corbel</vt:lpstr>
      <vt:lpstr>Tahoma</vt:lpstr>
      <vt:lpstr>Times New Roman</vt:lpstr>
      <vt:lpstr>Wingdings</vt:lpstr>
      <vt:lpstr>Wingdings 2</vt:lpstr>
      <vt:lpstr>Wingdings 3</vt:lpstr>
      <vt:lpstr>Module</vt:lpstr>
      <vt:lpstr>Harm Reduction at the Crossroads  Drugs, drug policy, harm reduction: A reality check  International AIDS Conference July 25, 2018    Amsterdam </vt:lpstr>
      <vt:lpstr>PowerPoint Presentation</vt:lpstr>
      <vt:lpstr>PowerPoint Presentation</vt:lpstr>
      <vt:lpstr>PowerPoint Presentation</vt:lpstr>
      <vt:lpstr>PowerPoint Presentation</vt:lpstr>
      <vt:lpstr>PowerPoint Presentation</vt:lpstr>
      <vt:lpstr>Framing bias #1—Control and Contain</vt:lpstr>
      <vt:lpstr>Universal testing</vt:lpstr>
      <vt:lpstr>Surveillance</vt:lpstr>
      <vt:lpstr>Treatment for All</vt:lpstr>
      <vt:lpstr>Framing bias #2—Biotechnologies</vt:lpstr>
      <vt:lpstr>Framing Bias #3: HIV (and abstinence) as outcomes of interest</vt:lpstr>
      <vt:lpstr>Under our Skin?  A future joining all three biases?</vt:lpstr>
      <vt:lpstr>Law enforcement as new market?</vt:lpstr>
      <vt:lpstr>Back to Basics</vt:lpstr>
      <vt:lpstr>Dynamic and powerful, not static and contained</vt:lpstr>
    </vt:vector>
  </TitlesOfParts>
  <Company>UCSF-PSG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 HIV, drug use and police</dc:title>
  <dc:creator>Anya Sarang</dc:creator>
  <cp:lastModifiedBy>Saal</cp:lastModifiedBy>
  <cp:revision>136</cp:revision>
  <cp:lastPrinted>2018-07-24T18:00:04Z</cp:lastPrinted>
  <dcterms:created xsi:type="dcterms:W3CDTF">2009-02-26T18:52:17Z</dcterms:created>
  <dcterms:modified xsi:type="dcterms:W3CDTF">2018-07-24T18:00:09Z</dcterms:modified>
</cp:coreProperties>
</file>